
<file path=[Content_Types].xml><?xml version="1.0" encoding="utf-8"?>
<Types xmlns="http://schemas.openxmlformats.org/package/2006/content-types">
  <Default Extension="bin" ContentType="application/vnd.openxmlformats-officedocument.presentationml.printerSetting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logo-blanc.svg" ContentType="image/svg+xml"/>
  <Override PartName="/ppt/media/logo-encre.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embedTrueTypeFonts="1">
  <p:sldMasterIdLst>
    <p:sldMasterId id="2147483648" r:id="rId1"/>
  </p:sldMasterIdLst>
  <p:sldIdLst>
    <p:sldId id="256" r:id="rId7"/>
    <p:sldId id="257" r:id="rId8"/>
    <p:sldId id="258" r:id="rId9"/>
    <p:sldId id="259" r:id="rId10"/>
    <p:sldId id="260" r:id="rId11"/>
    <p:sldId id="261" r:id="rId12"/>
    <p:sldId id="262" r:id="rId13"/>
  </p:sldIdLst>
  <p:sldSz cx="12192000" cy="6858000" type="screen4x3"/>
  <p:notesSz cx="6858000" cy="9144000"/>
  <p:embeddedFontLst>
    <p:embeddedFont>
      <p:font typeface="adalan Sans" pitchFamily="2" charset="0"/>
      <p:regular r:id="rId14"/>
      <p:bold r:id="rId15"/>
    </p:embeddedFont>
    <p:embeddedFont>
      <p:font typeface="adalan Sans Light" pitchFamily="2" charset="0"/>
      <p:regular r:id="rId16"/>
    </p:embeddedFont>
    <p:embeddedFont>
      <p:font typeface="adalan Display" pitchFamily="2" charset="0"/>
      <p:regular r:id="rId17"/>
    </p:embeddedFont>
    <p:embeddedFont>
      <p:font typeface="adalan Heading" pitchFamily="2" charset="0"/>
      <p:regular r:id="rId18"/>
    </p:embeddedFont>
    <p:embeddedFont>
      <p:font typeface="adalan Mono" pitchFamily="49" charset="0"/>
      <p:regular r:id="rId19"/>
    </p:embeddedFont>
    <p:embeddedFont>
      <p:font typeface="adalan Mono Medium" pitchFamily="49" charset="0"/>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font" Target="fonts/font1.fntdata"/><Relationship Id="rId15" Type="http://schemas.openxmlformats.org/officeDocument/2006/relationships/font" Target="fonts/font2.fntdata"/><Relationship Id="rId16" Type="http://schemas.openxmlformats.org/officeDocument/2006/relationships/font" Target="fonts/font3.fntdata"/><Relationship Id="rId17" Type="http://schemas.openxmlformats.org/officeDocument/2006/relationships/font" Target="fonts/font4.fntdata"/><Relationship Id="rId18" Type="http://schemas.openxmlformats.org/officeDocument/2006/relationships/font" Target="fonts/font5.fntdata"/><Relationship Id="rId19" Type="http://schemas.openxmlformats.org/officeDocument/2006/relationships/font" Target="fonts/font6.fntdata"/><Relationship Id="rId20" Type="http://schemas.openxmlformats.org/officeDocument/2006/relationships/font" Target="fonts/font7.fntdata"/></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cre">
    <p:bg>
      <p:bgPr>
        <a:blipFill dpi="0" rotWithShape="1">
          <a:blip r:embed="rId2"/>
          <a:srcRect l="0" t="0" r="0" b="0"/>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Clair">
    <p:bg>
      <p:bgPr>
        <a:blipFill dpi="0" rotWithShape="1">
          <a:blip r:embed="rId2"/>
          <a:srcRect l="0" t="0" r="0" b="0"/>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slideLayout" Target="../slideLayouts/slideLayout6.xml"/><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5FB"/>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4"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logo-blanc.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logo-encre.svg"/><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logo-encre.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logo-blanc.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logo-blanc.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logo-encre.svg"/><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logo-encre.sv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cv:initiale"/>
          <p:cNvSpPr txBox="1"/>
          <p:nvPr/>
        </p:nvSpPr>
        <p:spPr>
          <a:xfrm>
            <a:off x="5461000" y="1911350"/>
            <a:ext cx="6350000" cy="4826000"/>
          </a:xfrm>
          <a:prstGeom prst="rect">
            <a:avLst/>
          </a:prstGeom>
          <a:noFill/>
        </p:spPr>
        <p:txBody>
          <a:bodyPr lIns="0" tIns="0" rIns="0" bIns="0" wrap="square" rtlCol="0" anchor="t">
            <a:noAutofit/>
          </a:bodyPr>
          <a:lstStyle/>
          <a:p>
            <a:pPr algn="r">
              <a:lnSpc>
                <a:spcPts val="47300"/>
              </a:lnSpc>
              <a:spcAft>
                <a:spcPts val="0"/>
              </a:spcAft>
              <a:buNone/>
            </a:pPr>
            <a:r>
              <a:rPr lang="fr-FR" sz="55000" b="0" i="0" spc="-2200" kern="100" dirty="0">
                <a:gradFill rotWithShape="1">
                  <a:gsLst>
                    <a:gs pos="0">
                      <a:srgbClr val="7A73C4">
                        <a:alpha val="60000"/>
                      </a:srgbClr>
                    </a:gs>
                    <a:gs pos="50000">
                      <a:srgbClr val="7A73C4">
                        <a:alpha val="22000"/>
                      </a:srgbClr>
                    </a:gs>
                    <a:gs pos="100000">
                      <a:srgbClr val="7A73C4">
                        <a:alpha val="0"/>
                      </a:srgbClr>
                    </a:gs>
                  </a:gsLst>
                  <a:lin ang="5400000" scaled="0"/>
                </a:gradFill>
                <a:latin typeface="adalan Display"/>
                <a:cs typeface="adalan Display"/>
              </a:rPr>
              <a:t>C</a:t>
            </a:r>
            <a:endParaRPr lang="fr-FR" sz="55000" b="0" i="0" spc="-2200" kern="100" dirty="0">
              <a:gradFill rotWithShape="1">
                <a:gsLst>
                  <a:gs pos="0">
                    <a:srgbClr val="7A73C4">
                      <a:alpha val="60000"/>
                    </a:srgbClr>
                  </a:gs>
                  <a:gs pos="50000">
                    <a:srgbClr val="7A73C4">
                      <a:alpha val="22000"/>
                    </a:srgbClr>
                  </a:gs>
                  <a:gs pos="100000">
                    <a:srgbClr val="7A73C4">
                      <a:alpha val="0"/>
                    </a:srgbClr>
                  </a:gs>
                </a:gsLst>
                <a:lin ang="5400000" scaled="0"/>
              </a:gradFill>
              <a:latin typeface="adalan Display"/>
              <a:cs typeface="adalan Display"/>
            </a:endParaRPr>
          </a:p>
        </p:txBody>
      </p:sp>
      <p:pic>
        <p:nvPicPr>
          <p:cNvPr id="3" name="logo" descr="adalan"/>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 y="533400"/>
            <a:ext cx="1460500" cy="393820"/>
          </a:xfrm>
          <a:prstGeom prst="rect">
            <a:avLst/>
          </a:prstGeom>
        </p:spPr>
      </p:pic>
      <p:sp>
        <p:nvSpPr>
          <p:cNvPr id="4" name="separateur"/>
          <p:cNvSpPr/>
          <p:nvPr/>
        </p:nvSpPr>
        <p:spPr>
          <a:xfrm>
            <a:off x="2222500" y="584200"/>
            <a:ext cx="9525" cy="292100"/>
          </a:xfrm>
          <a:prstGeom prst="rect">
            <a:avLst/>
          </a:prstGeom>
          <a:solidFill>
            <a:srgbClr val="FFFFFF">
              <a:alpha val="28000"/>
            </a:srgbClr>
          </a:solidFill>
          <a:ln>
            <a:noFill/>
          </a:ln>
        </p:spPr>
        <p:txBody>
          <a:bodyPr rtlCol="0" anchor="ctr"/>
          <a:lstStyle/>
          <a:p>
            <a:pPr algn="ctr"/>
          </a:p>
        </p:txBody>
      </p:sp>
      <p:sp>
        <p:nvSpPr>
          <p:cNvPr id="5" name="signature"/>
          <p:cNvSpPr txBox="1"/>
          <p:nvPr/>
        </p:nvSpPr>
        <p:spPr>
          <a:xfrm>
            <a:off x="2362200" y="654050"/>
            <a:ext cx="2540000" cy="152400"/>
          </a:xfrm>
          <a:prstGeom prst="rect">
            <a:avLst/>
          </a:prstGeom>
          <a:noFill/>
        </p:spPr>
        <p:txBody>
          <a:bodyPr lIns="0" tIns="0" rIns="0" bIns="0" wrap="square" rtlCol="0" anchor="ctr">
            <a:noAutofit/>
          </a:bodyPr>
          <a:lstStyle/>
          <a:p>
            <a:pPr>
              <a:lnSpc>
                <a:spcPts val="840"/>
              </a:lnSpc>
              <a:spcAft>
                <a:spcPts val="0"/>
              </a:spcAft>
              <a:buNone/>
            </a:pPr>
            <a:r>
              <a:rPr lang="fr-FR" sz="700" b="0" i="0" cap="all" spc="140" kern="100" dirty="0">
                <a:solidFill>
                  <a:srgbClr val="FFFFFF">
                    <a:alpha val="62000"/>
                  </a:srgbClr>
                </a:solidFill>
                <a:latin typeface="adalan Mono"/>
                <a:cs typeface="adalan Mono"/>
              </a:rPr>
              <a:t>AI Driven Insight</a:t>
            </a:r>
            <a:endParaRPr lang="fr-FR" sz="700" b="0" i="0" cap="all" spc="140" kern="100" dirty="0">
              <a:solidFill>
                <a:srgbClr val="FFFFFF">
                  <a:alpha val="62000"/>
                </a:srgbClr>
              </a:solidFill>
              <a:latin typeface="adalan Mono"/>
              <a:cs typeface="adalan Mono"/>
            </a:endParaRPr>
          </a:p>
        </p:txBody>
      </p:sp>
      <p:sp>
        <p:nvSpPr>
          <p:cNvPr id="6" name="cv:couverture"/>
          <p:cNvSpPr txBox="1"/>
          <p:nvPr/>
        </p:nvSpPr>
        <p:spPr>
          <a:xfrm>
            <a:off x="609600" y="2095500"/>
            <a:ext cx="7112000" cy="4191000"/>
          </a:xfrm>
          <a:prstGeom prst="rect">
            <a:avLst/>
          </a:prstGeom>
          <a:noFill/>
        </p:spPr>
        <p:txBody>
          <a:bodyPr lIns="0" tIns="0" rIns="0" bIns="0" wrap="square" rtlCol="0" anchor="b">
            <a:noAutofit/>
          </a:bodyPr>
          <a:lstStyle/>
          <a:p>
            <a:pPr marL="203200" indent="-203200">
              <a:lnSpc>
                <a:spcPts val="1200"/>
              </a:lnSpc>
              <a:spcAft>
                <a:spcPts val="1500"/>
              </a:spcAft>
              <a:buClr>
                <a:srgbClr val="F9A66B"/>
              </a:buClr>
              <a:buSzPct val="85000"/>
              <a:buFont typeface="adalan Mono"/>
              <a:buChar char="■"/>
            </a:pPr>
            <a:r>
              <a:rPr lang="fr-FR" sz="1000" b="0" i="0" cap="all" spc="240" kern="100" dirty="0">
                <a:solidFill>
                  <a:srgbClr val="F9A66B"/>
                </a:solidFill>
                <a:latin typeface="adalan Mono Medium"/>
                <a:cs typeface="adalan Mono Medium"/>
              </a:rPr>
              <a:t>Curriculum vitae · 30 septembre 2026</a:t>
            </a:r>
            <a:endParaRPr lang="fr-FR" sz="1000" b="0" i="0" cap="all" spc="240" kern="100" dirty="0">
              <a:solidFill>
                <a:srgbClr val="F9A66B"/>
              </a:solidFill>
              <a:latin typeface="adalan Mono Medium"/>
              <a:cs typeface="adalan Mono Medium"/>
            </a:endParaRPr>
          </a:p>
          <a:p>
            <a:pPr>
              <a:lnSpc>
                <a:spcPts val="8232"/>
              </a:lnSpc>
              <a:spcBef>
                <a:spcPts val="0"/>
              </a:spcBef>
              <a:spcAft>
                <a:spcPts val="400"/>
              </a:spcAft>
              <a:buNone/>
            </a:pPr>
            <a:r>
              <a:rPr lang="fr-FR" sz="8400" b="0" i="0" spc="-336" kern="100" dirty="0">
                <a:solidFill>
                  <a:srgbClr val="FFFFFF"/>
                </a:solidFill>
                <a:latin typeface="adalan Display"/>
                <a:cs typeface="adalan Display"/>
              </a:rPr>
              <a:t>Camille</a:t>
            </a:r>
            <a:endParaRPr lang="fr-FR" sz="8400" b="0" i="0" spc="-336" kern="100" dirty="0">
              <a:solidFill>
                <a:srgbClr val="FFFFFF"/>
              </a:solidFill>
              <a:latin typeface="adalan Display"/>
              <a:cs typeface="adalan Display"/>
            </a:endParaRPr>
          </a:p>
          <a:p>
            <a:pPr>
              <a:lnSpc>
                <a:spcPts val="2990"/>
              </a:lnSpc>
              <a:spcBef>
                <a:spcPts val="0"/>
              </a:spcBef>
              <a:spcAft>
                <a:spcPts val="1500"/>
              </a:spcAft>
              <a:buNone/>
            </a:pPr>
            <a:r>
              <a:rPr lang="fr-FR" sz="2600" b="0" i="0" spc="-26" kern="100" dirty="0">
                <a:solidFill>
                  <a:srgbClr val="F9A66B"/>
                </a:solidFill>
                <a:latin typeface="adalan Heading"/>
                <a:cs typeface="adalan Heading"/>
              </a:rPr>
              <a:t>Consultante experte</a:t>
            </a:r>
            <a:endParaRPr lang="fr-FR" sz="2600" b="0" i="0" spc="-26" kern="100" dirty="0">
              <a:solidFill>
                <a:srgbClr val="F9A66B"/>
              </a:solidFill>
              <a:latin typeface="adalan Heading"/>
              <a:cs typeface="adalan Heading"/>
            </a:endParaRPr>
          </a:p>
          <a:p>
            <a:pPr>
              <a:lnSpc>
                <a:spcPts val="2244"/>
              </a:lnSpc>
              <a:spcBef>
                <a:spcPts val="0"/>
              </a:spcBef>
              <a:spcAft>
                <a:spcPts val="0"/>
              </a:spcAft>
              <a:buNone/>
            </a:pPr>
            <a:r>
              <a:rPr lang="fr-FR" sz="1700" b="0" i="0" kern="100" dirty="0">
                <a:solidFill>
                  <a:srgbClr val="FFFFFF">
                    <a:alpha val="90000"/>
                  </a:srgbClr>
                </a:solidFill>
                <a:latin typeface="adalan Sans Light"/>
                <a:cs typeface="adalan Sans Light"/>
              </a:rPr>
              <a:t>PMO &amp; transformation data — 15 ans en banque et gestion d'actifs</a:t>
            </a:r>
            <a:endParaRPr lang="fr-FR" sz="1700" b="0" i="0" kern="100" dirty="0">
              <a:solidFill>
                <a:srgbClr val="FFFFFF">
                  <a:alpha val="90000"/>
                </a:srgbClr>
              </a:solidFill>
              <a:latin typeface="adalan Sans Light"/>
              <a:cs typeface="adalan Sans Light"/>
            </a:endParaRP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cv:entete"/>
          <p:cNvSpPr txBox="1"/>
          <p:nvPr/>
        </p:nvSpPr>
        <p:spPr>
          <a:xfrm>
            <a:off x="406400" y="254000"/>
            <a:ext cx="9144000" cy="838200"/>
          </a:xfrm>
          <a:prstGeom prst="rect">
            <a:avLst/>
          </a:prstGeom>
          <a:noFill/>
        </p:spPr>
        <p:txBody>
          <a:bodyPr lIns="0" tIns="0" rIns="0" bIns="0" wrap="square" rtlCol="0" anchor="t">
            <a:noAutofit/>
          </a:bodyPr>
          <a:lstStyle/>
          <a:p>
            <a:pPr marL="165100" indent="-165100">
              <a:lnSpc>
                <a:spcPts val="1080"/>
              </a:lnSpc>
              <a:spcAft>
                <a:spcPts val="500"/>
              </a:spcAft>
              <a:buClr>
                <a:srgbClr val="A94D08"/>
              </a:buClr>
              <a:buSzPct val="85000"/>
              <a:buFont typeface="adalan Mono"/>
              <a:buChar char="■"/>
            </a:pPr>
            <a:r>
              <a:rPr lang="fr-FR" sz="900" b="0" i="0" cap="all" spc="180" kern="100" dirty="0">
                <a:solidFill>
                  <a:srgbClr val="A94D08"/>
                </a:solidFill>
                <a:latin typeface="adalan Mono Medium"/>
                <a:cs typeface="adalan Mono Medium"/>
              </a:rPr>
              <a:t>PMO &amp; transformation data</a:t>
            </a:r>
            <a:endParaRPr lang="fr-FR" sz="900" b="0" i="0" cap="all" spc="180" kern="100" dirty="0">
              <a:solidFill>
                <a:srgbClr val="A94D08"/>
              </a:solidFill>
              <a:latin typeface="adalan Mono Medium"/>
              <a:cs typeface="adalan Mono Medium"/>
            </a:endParaRPr>
          </a:p>
          <a:p>
            <a:pPr>
              <a:lnSpc>
                <a:spcPts val="2700"/>
              </a:lnSpc>
              <a:spcBef>
                <a:spcPts val="0"/>
              </a:spcBef>
              <a:spcAft>
                <a:spcPts val="400"/>
              </a:spcAft>
              <a:buNone/>
            </a:pPr>
            <a:r>
              <a:rPr lang="fr-FR" sz="2500" b="0" i="0" spc="-50" kern="100" dirty="0">
                <a:solidFill>
                  <a:srgbClr val="1F175A"/>
                </a:solidFill>
                <a:latin typeface="adalan Display"/>
                <a:cs typeface="adalan Display"/>
              </a:rPr>
              <a:t>Camille, </a:t>
            </a:r>
            <a:r>
              <a:rPr lang="fr-FR" sz="2500" b="0" i="0" spc="-50" kern="100" dirty="0">
                <a:solidFill>
                  <a:srgbClr val="D96A1F"/>
                </a:solidFill>
                <a:latin typeface="adalan Display"/>
                <a:cs typeface="adalan Display"/>
              </a:rPr>
              <a:t>Consultante experte</a:t>
            </a:r>
            <a:endParaRPr lang="fr-FR" sz="2500" b="0" i="0" spc="-50" kern="100" dirty="0">
              <a:solidFill>
                <a:srgbClr val="1F175A"/>
              </a:solidFill>
              <a:latin typeface="adalan Display"/>
              <a:cs typeface="adalan Display"/>
            </a:endParaRPr>
          </a:p>
          <a:p>
            <a:pPr>
              <a:lnSpc>
                <a:spcPts val="1485"/>
              </a:lnSpc>
              <a:spcBef>
                <a:spcPts val="0"/>
              </a:spcBef>
              <a:spcAft>
                <a:spcPts val="0"/>
              </a:spcAft>
              <a:buNone/>
            </a:pPr>
            <a:r>
              <a:rPr lang="fr-FR" sz="1100" b="0" i="0" kern="100" dirty="0">
                <a:solidFill>
                  <a:srgbClr val="4B467A"/>
                </a:solidFill>
                <a:latin typeface="adalan Sans"/>
                <a:cs typeface="adalan Sans"/>
              </a:rPr>
              <a:t>15 ans d'expérience en pilotage de programmes data et réglementaires</a:t>
            </a:r>
            <a:endParaRPr lang="fr-FR" sz="1100" b="0" i="0" kern="100" dirty="0">
              <a:solidFill>
                <a:srgbClr val="4B467A"/>
              </a:solidFill>
              <a:latin typeface="adalan Sans"/>
              <a:cs typeface="adalan Sans"/>
            </a:endParaRPr>
          </a:p>
        </p:txBody>
      </p:sp>
      <p:pic>
        <p:nvPicPr>
          <p:cNvPr id="3" name="logo" descr="adalan"/>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68000" y="292100"/>
            <a:ext cx="1117600" cy="301358"/>
          </a:xfrm>
          <a:prstGeom prst="rect">
            <a:avLst/>
          </a:prstGeom>
        </p:spPr>
      </p:pic>
      <p:sp>
        <p:nvSpPr>
          <p:cNvPr id="4" name="signature"/>
          <p:cNvSpPr txBox="1"/>
          <p:nvPr/>
        </p:nvSpPr>
        <p:spPr>
          <a:xfrm>
            <a:off x="9245600" y="635000"/>
            <a:ext cx="2540000" cy="127000"/>
          </a:xfrm>
          <a:prstGeom prst="rect">
            <a:avLst/>
          </a:prstGeom>
          <a:noFill/>
        </p:spPr>
        <p:txBody>
          <a:bodyPr lIns="0" tIns="0" rIns="0" bIns="0" wrap="square" rtlCol="0" anchor="t">
            <a:noAutofit/>
          </a:bodyPr>
          <a:lstStyle/>
          <a:p>
            <a:pPr algn="r">
              <a:lnSpc>
                <a:spcPts val="780"/>
              </a:lnSpc>
              <a:spcAft>
                <a:spcPts val="0"/>
              </a:spcAft>
              <a:buNone/>
            </a:pPr>
            <a:r>
              <a:rPr lang="fr-FR" sz="650" b="0" i="0" cap="all" spc="104" kern="100" dirty="0">
                <a:solidFill>
                  <a:srgbClr val="6E6A93"/>
                </a:solidFill>
                <a:latin typeface="adalan Mono"/>
                <a:cs typeface="adalan Mono"/>
              </a:rPr>
              <a:t>AI Driven Insight</a:t>
            </a:r>
            <a:endParaRPr lang="fr-FR" sz="650" b="0" i="0" cap="all" spc="104" kern="100" dirty="0">
              <a:solidFill>
                <a:srgbClr val="6E6A93"/>
              </a:solidFill>
              <a:latin typeface="adalan Mono"/>
              <a:cs typeface="adalan Mono"/>
            </a:endParaRPr>
          </a:p>
        </p:txBody>
      </p:sp>
      <p:sp>
        <p:nvSpPr>
          <p:cNvPr id="5" name="cv:pied"/>
          <p:cNvSpPr txBox="1"/>
          <p:nvPr/>
        </p:nvSpPr>
        <p:spPr>
          <a:xfrm>
            <a:off x="406400" y="6489700"/>
            <a:ext cx="7620000" cy="152400"/>
          </a:xfrm>
          <a:prstGeom prst="rect">
            <a:avLst/>
          </a:prstGeom>
          <a:noFill/>
        </p:spPr>
        <p:txBody>
          <a:bodyPr lIns="0" tIns="0" rIns="0" bIns="0" wrap="square" rtlCol="0" anchor="t">
            <a:noAutofit/>
          </a:bodyPr>
          <a:lstStyle/>
          <a:p>
            <a:pPr>
              <a:lnSpc>
                <a:spcPts val="900"/>
              </a:lnSpc>
              <a:spcAft>
                <a:spcPts val="0"/>
              </a:spcAft>
              <a:buNone/>
            </a:pPr>
            <a:r>
              <a:rPr lang="fr-FR" sz="750" b="0" i="0" cap="all" spc="90" kern="100" dirty="0">
                <a:solidFill>
                  <a:srgbClr val="6E6A93"/>
                </a:solidFill>
                <a:latin typeface="adalan Mono"/>
                <a:cs typeface="adalan Mono"/>
              </a:rPr>
              <a:t>Synthèse</a:t>
            </a:r>
            <a:endParaRPr lang="fr-FR" sz="750" b="0" i="0" cap="all" spc="90" kern="100" dirty="0">
              <a:solidFill>
                <a:srgbClr val="6E6A93"/>
              </a:solidFill>
              <a:latin typeface="adalan Mono"/>
              <a:cs typeface="adalan Mono"/>
            </a:endParaRPr>
          </a:p>
        </p:txBody>
      </p:sp>
      <p:sp>
        <p:nvSpPr>
          <p:cNvPr id="6" name="cv:page"/>
          <p:cNvSpPr txBox="1"/>
          <p:nvPr/>
        </p:nvSpPr>
        <p:spPr>
          <a:xfrm>
            <a:off x="9245600" y="6489700"/>
            <a:ext cx="2540000" cy="152400"/>
          </a:xfrm>
          <a:prstGeom prst="rect">
            <a:avLst/>
          </a:prstGeom>
          <a:noFill/>
        </p:spPr>
        <p:txBody>
          <a:bodyPr lIns="0" tIns="0" rIns="0" bIns="0" wrap="square" rtlCol="0" anchor="t">
            <a:noAutofit/>
          </a:bodyPr>
          <a:lstStyle/>
          <a:p>
            <a:pPr algn="r">
              <a:lnSpc>
                <a:spcPts val="900"/>
              </a:lnSpc>
              <a:spcAft>
                <a:spcPts val="0"/>
              </a:spcAft>
              <a:buNone/>
            </a:pPr>
            <a:r>
              <a:rPr lang="fr-FR" sz="750" b="0" i="0" spc="45" kern="100" dirty="0">
                <a:solidFill>
                  <a:srgbClr val="6E6A93"/>
                </a:solidFill>
                <a:latin typeface="adalan Mono"/>
                <a:cs typeface="adalan Mono"/>
              </a:rPr>
              <a:t>02 / 07</a:t>
            </a:r>
            <a:endParaRPr lang="fr-FR" sz="750" b="0" i="0" spc="45" kern="100" dirty="0">
              <a:solidFill>
                <a:srgbClr val="6E6A93"/>
              </a:solidFill>
              <a:latin typeface="adalan Mono"/>
              <a:cs typeface="adalan Mono"/>
            </a:endParaRPr>
          </a:p>
        </p:txBody>
      </p:sp>
      <p:sp>
        <p:nvSpPr>
          <p:cNvPr id="7" name="carte:parcours"/>
          <p:cNvSpPr/>
          <p:nvPr/>
        </p:nvSpPr>
        <p:spPr>
          <a:xfrm>
            <a:off x="406400" y="1168400"/>
            <a:ext cx="4064000" cy="3276600"/>
          </a:xfrm>
          <a:prstGeom prst="round2DiagRect">
            <a:avLst>
              <a:gd name="adj1" fmla="val 5426"/>
              <a:gd name="adj2" fmla="val 1162"/>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8" name="trait:parcours"/>
          <p:cNvSpPr/>
          <p:nvPr/>
        </p:nvSpPr>
        <p:spPr>
          <a:xfrm>
            <a:off x="596900" y="13208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9" name="titre:parcours"/>
          <p:cNvSpPr txBox="1"/>
          <p:nvPr/>
        </p:nvSpPr>
        <p:spPr>
          <a:xfrm>
            <a:off x="596900" y="1384300"/>
            <a:ext cx="3683000" cy="203200"/>
          </a:xfrm>
          <a:prstGeom prst="rect">
            <a:avLst/>
          </a:prstGeom>
          <a:noFill/>
        </p:spPr>
        <p:txBody>
          <a:bodyPr lIns="0" tIns="0" rIns="0" bIns="0" wrap="square" rtlCol="0" anchor="t">
            <a:noAutofit/>
          </a:bodyPr>
          <a:lstStyle/>
          <a:p>
            <a:pPr>
              <a:lnSpc>
                <a:spcPts val="1495"/>
              </a:lnSpc>
              <a:spcAft>
                <a:spcPts val="0"/>
              </a:spcAft>
              <a:buNone/>
            </a:pPr>
            <a:r>
              <a:rPr lang="fr-FR" sz="1300" b="0" i="0" spc="-13" kern="100" dirty="0">
                <a:solidFill>
                  <a:srgbClr val="1F175A"/>
                </a:solidFill>
                <a:latin typeface="adalan Heading"/>
                <a:cs typeface="adalan Heading"/>
              </a:rPr>
              <a:t>Parcours professionnel</a:t>
            </a:r>
            <a:endParaRPr lang="fr-FR" sz="1300" b="0" i="0" spc="-13" kern="100" dirty="0">
              <a:solidFill>
                <a:srgbClr val="1F175A"/>
              </a:solidFill>
              <a:latin typeface="adalan Heading"/>
              <a:cs typeface="adalan Heading"/>
            </a:endParaRPr>
          </a:p>
        </p:txBody>
      </p:sp>
      <p:sp>
        <p:nvSpPr>
          <p:cNvPr id="10" name="cv:parcours"/>
          <p:cNvSpPr txBox="1"/>
          <p:nvPr/>
        </p:nvSpPr>
        <p:spPr>
          <a:xfrm>
            <a:off x="596900" y="1625600"/>
            <a:ext cx="3683000" cy="2692400"/>
          </a:xfrm>
          <a:prstGeom prst="rect">
            <a:avLst/>
          </a:prstGeom>
          <a:noFill/>
        </p:spPr>
        <p:txBody>
          <a:bodyPr lIns="0" tIns="0" rIns="0" bIns="0" wrap="square" rtlCol="0" anchor="t">
            <a:noAutofit/>
          </a:bodyPr>
          <a:lstStyle/>
          <a:p>
            <a:pPr>
              <a:lnSpc>
                <a:spcPts val="1400"/>
              </a:lnSpc>
              <a:spcAft>
                <a:spcPts val="500"/>
              </a:spcAft>
              <a:buNone/>
            </a:pPr>
            <a:r>
              <a:rPr lang="fr-FR" sz="1000" b="0" i="0" kern="100" dirty="0">
                <a:solidFill>
                  <a:srgbClr val="1F175A"/>
                </a:solidFill>
                <a:latin typeface="adalan Sans"/>
                <a:cs typeface="adalan Sans"/>
              </a:rPr>
              <a:t>Directrice de projet et PMO senior, 15 ans d'expérience en banque de financement et en gestion d'actifs. Pilotage de programmes data et réglementaires, gouvernance de portefeuilles de projets, conduite du changement auprès des équipes métiers. Usage quotidien de l'IA générative pour préparer les comités et automatiser le reporting.</a:t>
            </a:r>
            <a:endParaRPr lang="fr-FR" sz="1000" b="0"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1F175A"/>
                </a:solidFill>
                <a:latin typeface="adalan Sans"/>
                <a:cs typeface="adalan Sans"/>
              </a:rPr>
              <a:t>Pilotage de programme : </a:t>
            </a:r>
            <a:r>
              <a:rPr lang="fr-FR" sz="1000" b="0" i="0" kern="100" dirty="0">
                <a:solidFill>
                  <a:srgbClr val="4B467A"/>
                </a:solidFill>
                <a:latin typeface="adalan Sans"/>
                <a:cs typeface="adalan Sans"/>
              </a:rPr>
              <a:t>cadrage, planning directeur, budget, comitologie</a:t>
            </a:r>
            <a:endParaRPr lang="fr-FR" sz="1000" b="1"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1F175A"/>
                </a:solidFill>
                <a:latin typeface="adalan Sans"/>
                <a:cs typeface="adalan Sans"/>
              </a:rPr>
              <a:t>PMO de portefeuille : </a:t>
            </a:r>
            <a:r>
              <a:rPr lang="fr-FR" sz="1000" b="0" i="0" kern="100" dirty="0">
                <a:solidFill>
                  <a:srgbClr val="4B467A"/>
                </a:solidFill>
                <a:latin typeface="adalan Sans"/>
                <a:cs typeface="adalan Sans"/>
              </a:rPr>
              <a:t>arbitrages, capacité à faire, indicateurs de valeur</a:t>
            </a:r>
            <a:endParaRPr lang="fr-FR" sz="1000" b="1"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1F175A"/>
                </a:solidFill>
                <a:latin typeface="adalan Sans"/>
                <a:cs typeface="adalan Sans"/>
              </a:rPr>
              <a:t>Data et réglementaire : </a:t>
            </a:r>
            <a:r>
              <a:rPr lang="fr-FR" sz="1000" b="0" i="0" kern="100" dirty="0">
                <a:solidFill>
                  <a:srgbClr val="4B467A"/>
                </a:solidFill>
                <a:latin typeface="adalan Sans"/>
                <a:cs typeface="adalan Sans"/>
              </a:rPr>
              <a:t>gouvernance et qualité des données, reporting</a:t>
            </a:r>
            <a:endParaRPr lang="fr-FR" sz="1000" b="1"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1F175A"/>
                </a:solidFill>
                <a:latin typeface="adalan Sans"/>
                <a:cs typeface="adalan Sans"/>
              </a:rPr>
              <a:t>Conduite du changement : </a:t>
            </a:r>
            <a:r>
              <a:rPr lang="fr-FR" sz="1000" b="0" i="0" kern="100" dirty="0">
                <a:solidFill>
                  <a:srgbClr val="4B467A"/>
                </a:solidFill>
                <a:latin typeface="adalan Sans"/>
                <a:cs typeface="adalan Sans"/>
              </a:rPr>
              <a:t>ateliers, formation, adoption des outils</a:t>
            </a:r>
            <a:endParaRPr lang="fr-FR" sz="1000" b="1" i="0" kern="100" dirty="0">
              <a:solidFill>
                <a:srgbClr val="1F175A"/>
              </a:solidFill>
              <a:latin typeface="adalan Sans"/>
              <a:cs typeface="adalan Sans"/>
            </a:endParaRPr>
          </a:p>
        </p:txBody>
      </p:sp>
      <p:sp>
        <p:nvSpPr>
          <p:cNvPr id="11" name="carte:expertise"/>
          <p:cNvSpPr/>
          <p:nvPr/>
        </p:nvSpPr>
        <p:spPr>
          <a:xfrm>
            <a:off x="406400" y="4584700"/>
            <a:ext cx="4064000" cy="1765300"/>
          </a:xfrm>
          <a:prstGeom prst="round2DiagRect">
            <a:avLst>
              <a:gd name="adj1" fmla="val 14388"/>
              <a:gd name="adj2" fmla="val 2158"/>
            </a:avLst>
          </a:prstGeom>
          <a:blipFill dpi="0" rotWithShape="1">
            <a:blip r:embed="rId4"/>
            <a:srcRect l="46666" t="0" r="0" b="58814"/>
            <a:stretch>
              <a:fillRect/>
            </a:stretch>
          </a:blipFill>
          <a:ln>
            <a:noFill/>
          </a:ln>
          <a:effectLst>
            <a:outerShdw blurRad="228600" dist="101600" dir="5400000" algn="t" rotWithShape="0">
              <a:srgbClr val="1F175A">
                <a:alpha val="22000"/>
              </a:srgbClr>
            </a:outerShdw>
          </a:effectLst>
        </p:spPr>
        <p:txBody>
          <a:bodyPr rtlCol="0" anchor="ctr"/>
          <a:lstStyle/>
          <a:p>
            <a:pPr algn="ctr"/>
          </a:p>
        </p:txBody>
      </p:sp>
      <p:sp>
        <p:nvSpPr>
          <p:cNvPr id="12" name="trait:expertise"/>
          <p:cNvSpPr/>
          <p:nvPr/>
        </p:nvSpPr>
        <p:spPr>
          <a:xfrm>
            <a:off x="596900" y="47371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13" name="cv:expertise"/>
          <p:cNvSpPr txBox="1"/>
          <p:nvPr/>
        </p:nvSpPr>
        <p:spPr>
          <a:xfrm>
            <a:off x="596900" y="4800600"/>
            <a:ext cx="3683000" cy="1435100"/>
          </a:xfrm>
          <a:prstGeom prst="rect">
            <a:avLst/>
          </a:prstGeom>
          <a:noFill/>
        </p:spPr>
        <p:txBody>
          <a:bodyPr lIns="0" tIns="0" rIns="0" bIns="0" wrap="square" rtlCol="0" anchor="t">
            <a:noAutofit/>
          </a:bodyPr>
          <a:lstStyle/>
          <a:p>
            <a:pPr>
              <a:lnSpc>
                <a:spcPts val="1495"/>
              </a:lnSpc>
              <a:spcAft>
                <a:spcPts val="600"/>
              </a:spcAft>
              <a:buNone/>
            </a:pPr>
            <a:r>
              <a:rPr lang="fr-FR" sz="1300" b="0" i="0" spc="-13" kern="100" dirty="0">
                <a:solidFill>
                  <a:srgbClr val="FFFFFF"/>
                </a:solidFill>
                <a:latin typeface="adalan Heading"/>
                <a:cs typeface="adalan Heading"/>
              </a:rPr>
              <a:t>Expertise IA</a:t>
            </a:r>
            <a:endParaRPr lang="fr-FR" sz="1300" b="0" i="0" spc="-13" kern="100" dirty="0">
              <a:solidFill>
                <a:srgbClr val="FFFFFF"/>
              </a:solidFill>
              <a:latin typeface="adalan Heading"/>
              <a:cs typeface="adalan Heading"/>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FFFFFF"/>
                </a:solidFill>
                <a:latin typeface="adalan Sans"/>
                <a:cs typeface="adalan Sans"/>
              </a:rPr>
              <a:t>Copilot M365 au quotidien : </a:t>
            </a:r>
            <a:r>
              <a:rPr lang="fr-FR" sz="1000" b="0" i="0" kern="100" dirty="0">
                <a:solidFill>
                  <a:srgbClr val="CFCBEE"/>
                </a:solidFill>
                <a:latin typeface="adalan Sans"/>
                <a:cs typeface="adalan Sans"/>
              </a:rPr>
              <a:t>comptes rendus, supports de comité, reporting</a:t>
            </a:r>
            <a:endParaRPr lang="fr-FR" sz="1000" b="1" i="0" kern="100" dirty="0">
              <a:solidFill>
                <a:srgbClr val="FFFFFF"/>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FFFFFF"/>
                </a:solidFill>
                <a:latin typeface="adalan Sans"/>
                <a:cs typeface="adalan Sans"/>
              </a:rPr>
              <a:t/>
            </a:r>
            <a:r>
              <a:rPr lang="fr-FR" sz="1000" b="0" i="0" kern="100" dirty="0">
                <a:solidFill>
                  <a:srgbClr val="CFCBEE"/>
                </a:solidFill>
                <a:latin typeface="adalan Sans"/>
                <a:cs typeface="adalan Sans"/>
              </a:rPr>
              <a:t>Agent de préparation des comités de pilotage, conçu en mission</a:t>
            </a:r>
            <a:endParaRPr lang="fr-FR" sz="1000" b="1" i="0" kern="100" dirty="0">
              <a:solidFill>
                <a:srgbClr val="FFFFFF"/>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FFFFFF"/>
                </a:solidFill>
                <a:latin typeface="adalan Sans"/>
                <a:cs typeface="adalan Sans"/>
              </a:rPr>
              <a:t/>
            </a:r>
            <a:r>
              <a:rPr lang="fr-FR" sz="1000" b="0" i="0" kern="100" dirty="0">
                <a:solidFill>
                  <a:srgbClr val="CFCBEE"/>
                </a:solidFill>
                <a:latin typeface="adalan Sans"/>
                <a:cs typeface="adalan Sans"/>
              </a:rPr>
              <a:t>Cadrage de cas d'usage IA avec les équipes métiers</a:t>
            </a:r>
            <a:endParaRPr lang="fr-FR" sz="1000" b="1" i="0" kern="100" dirty="0">
              <a:solidFill>
                <a:srgbClr val="FFFFFF"/>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fr-FR" sz="1000" b="1" i="0" kern="100" dirty="0">
                <a:solidFill>
                  <a:srgbClr val="FFFFFF"/>
                </a:solidFill>
                <a:latin typeface="adalan Sans"/>
                <a:cs typeface="adalan Sans"/>
              </a:rPr>
              <a:t>Parcours IA adalan : </a:t>
            </a:r>
            <a:r>
              <a:rPr lang="fr-FR" sz="1000" b="0" i="0" kern="100" dirty="0">
                <a:solidFill>
                  <a:srgbClr val="CFCBEE"/>
                </a:solidFill>
                <a:latin typeface="adalan Sans"/>
                <a:cs typeface="adalan Sans"/>
              </a:rPr>
              <a:t>grade Praticien</a:t>
            </a:r>
            <a:endParaRPr lang="fr-FR" sz="1000" b="1" i="0" kern="100" dirty="0">
              <a:solidFill>
                <a:srgbClr val="FFFFFF"/>
              </a:solidFill>
              <a:latin typeface="adalan Sans"/>
              <a:cs typeface="adalan Sans"/>
            </a:endParaRPr>
          </a:p>
        </p:txBody>
      </p:sp>
      <p:sp>
        <p:nvSpPr>
          <p:cNvPr id="14" name="carte:competences"/>
          <p:cNvSpPr/>
          <p:nvPr/>
        </p:nvSpPr>
        <p:spPr>
          <a:xfrm>
            <a:off x="4610100" y="1168400"/>
            <a:ext cx="3302000" cy="5181600"/>
          </a:xfrm>
          <a:prstGeom prst="round2DiagRect">
            <a:avLst>
              <a:gd name="adj1" fmla="val 5384"/>
              <a:gd name="adj2" fmla="val 1153"/>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15" name="trait:competences"/>
          <p:cNvSpPr/>
          <p:nvPr/>
        </p:nvSpPr>
        <p:spPr>
          <a:xfrm>
            <a:off x="4800600" y="13208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16" name="titre:competences"/>
          <p:cNvSpPr txBox="1"/>
          <p:nvPr/>
        </p:nvSpPr>
        <p:spPr>
          <a:xfrm>
            <a:off x="4800600" y="1384300"/>
            <a:ext cx="2921000" cy="203200"/>
          </a:xfrm>
          <a:prstGeom prst="rect">
            <a:avLst/>
          </a:prstGeom>
          <a:noFill/>
        </p:spPr>
        <p:txBody>
          <a:bodyPr lIns="0" tIns="0" rIns="0" bIns="0" wrap="square" rtlCol="0" anchor="t">
            <a:noAutofit/>
          </a:bodyPr>
          <a:lstStyle/>
          <a:p>
            <a:pPr>
              <a:lnSpc>
                <a:spcPts val="1495"/>
              </a:lnSpc>
              <a:spcAft>
                <a:spcPts val="0"/>
              </a:spcAft>
              <a:buNone/>
            </a:pPr>
            <a:r>
              <a:rPr lang="fr-FR" sz="1300" b="0" i="0" spc="-13" kern="100" dirty="0">
                <a:solidFill>
                  <a:srgbClr val="1F175A"/>
                </a:solidFill>
                <a:latin typeface="adalan Heading"/>
                <a:cs typeface="adalan Heading"/>
              </a:rPr>
              <a:t>Profil</a:t>
            </a:r>
            <a:endParaRPr lang="fr-FR" sz="1300" b="0" i="0" spc="-13" kern="100" dirty="0">
              <a:solidFill>
                <a:srgbClr val="1F175A"/>
              </a:solidFill>
              <a:latin typeface="adalan Heading"/>
              <a:cs typeface="adalan Heading"/>
            </a:endParaRPr>
          </a:p>
        </p:txBody>
      </p:sp>
      <p:sp>
        <p:nvSpPr>
          <p:cNvPr id="17" name="cv:competences"/>
          <p:cNvSpPr txBox="1"/>
          <p:nvPr/>
        </p:nvSpPr>
        <p:spPr>
          <a:xfrm>
            <a:off x="4800600" y="1625600"/>
            <a:ext cx="2921000" cy="4597400"/>
          </a:xfrm>
          <a:prstGeom prst="rect">
            <a:avLst/>
          </a:prstGeom>
          <a:noFill/>
        </p:spPr>
        <p:txBody>
          <a:bodyPr lIns="0" tIns="0" rIns="0" bIns="0" wrap="square" rtlCol="0" anchor="t">
            <a:noAutofit/>
          </a:bodyPr>
          <a:lstStyle/>
          <a:p>
            <a:pPr marL="139700" indent="-139700">
              <a:lnSpc>
                <a:spcPts val="960"/>
              </a:lnSpc>
              <a:spcAft>
                <a:spcPts val="200"/>
              </a:spcAft>
              <a:buClr>
                <a:srgbClr val="A94D08"/>
              </a:buClr>
              <a:buSzPct val="85000"/>
              <a:buFont typeface="adalan Mono"/>
              <a:buChar char="■"/>
            </a:pPr>
            <a:r>
              <a:rPr lang="fr-FR" sz="800" b="0" i="0" cap="all" spc="128" kern="100" dirty="0">
                <a:solidFill>
                  <a:srgbClr val="A94D08"/>
                </a:solidFill>
                <a:latin typeface="adalan Mono Medium"/>
                <a:cs typeface="adalan Mono Medium"/>
              </a:rPr>
              <a:t>Savoir-faire</a:t>
            </a:r>
            <a:endParaRPr lang="fr-FR" sz="800" b="0" i="0" cap="all" spc="128" kern="100" dirty="0">
              <a:solidFill>
                <a:srgbClr val="A94D08"/>
              </a:solidFill>
              <a:latin typeface="adalan Mono Medium"/>
              <a:cs typeface="adalan Mono Medium"/>
            </a:endParaRPr>
          </a:p>
          <a:p>
            <a:pPr>
              <a:lnSpc>
                <a:spcPts val="1250"/>
              </a:lnSpc>
              <a:spcBef>
                <a:spcPts val="300"/>
              </a:spcBef>
              <a:spcAft>
                <a:spcPts val="0"/>
              </a:spcAft>
              <a:buNone/>
            </a:pPr>
            <a:r>
              <a:rPr lang="fr-FR" sz="1000" b="1" i="0" kern="100" dirty="0">
                <a:solidFill>
                  <a:srgbClr val="1F175A"/>
                </a:solidFill>
                <a:latin typeface="adalan Sans"/>
                <a:cs typeface="adalan Sans"/>
              </a:rPr>
              <a:t>Pilotage de programme</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Cadrage, planning directeur et budget</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Comitologie et reporting de direction</a:t>
            </a:r>
            <a:endParaRPr lang="fr-FR" sz="1000" b="1" i="0" kern="100" dirty="0">
              <a:solidFill>
                <a:srgbClr val="1F175A"/>
              </a:solidFill>
              <a:latin typeface="adalan Sans"/>
              <a:cs typeface="adalan Sans"/>
            </a:endParaRPr>
          </a:p>
          <a:p>
            <a:pPr>
              <a:lnSpc>
                <a:spcPts val="1250"/>
              </a:lnSpc>
              <a:spcBef>
                <a:spcPts val="300"/>
              </a:spcBef>
              <a:spcAft>
                <a:spcPts val="0"/>
              </a:spcAft>
              <a:buNone/>
            </a:pPr>
            <a:r>
              <a:rPr lang="fr-FR" sz="1000" b="1" i="0" kern="100" dirty="0">
                <a:solidFill>
                  <a:srgbClr val="1F175A"/>
                </a:solidFill>
                <a:latin typeface="adalan Sans"/>
                <a:cs typeface="adalan Sans"/>
              </a:rPr>
              <a:t>PMO &amp; gouvernance</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Portefeuille de projets et arbitrages</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Indicateurs de capacité et de valeur</a:t>
            </a:r>
            <a:endParaRPr lang="fr-FR" sz="1000" b="1" i="0" kern="100" dirty="0">
              <a:solidFill>
                <a:srgbClr val="1F175A"/>
              </a:solidFill>
              <a:latin typeface="adalan Sans"/>
              <a:cs typeface="adalan Sans"/>
            </a:endParaRPr>
          </a:p>
          <a:p>
            <a:pPr>
              <a:lnSpc>
                <a:spcPts val="1250"/>
              </a:lnSpc>
              <a:spcBef>
                <a:spcPts val="300"/>
              </a:spcBef>
              <a:spcAft>
                <a:spcPts val="0"/>
              </a:spcAft>
              <a:buNone/>
            </a:pPr>
            <a:r>
              <a:rPr lang="fr-FR" sz="1000" b="1" i="0" kern="100" dirty="0">
                <a:solidFill>
                  <a:srgbClr val="1F175A"/>
                </a:solidFill>
                <a:latin typeface="adalan Sans"/>
                <a:cs typeface="adalan Sans"/>
              </a:rPr>
              <a:t>Data &amp; réglementaire</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Gouvernance et qualité des données</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Reporting réglementaire et ESG</a:t>
            </a:r>
            <a:endParaRPr lang="fr-FR" sz="1000" b="1" i="0" kern="100" dirty="0">
              <a:solidFill>
                <a:srgbClr val="1F175A"/>
              </a:solidFill>
              <a:latin typeface="adalan Sans"/>
              <a:cs typeface="adalan Sans"/>
            </a:endParaRPr>
          </a:p>
          <a:p>
            <a:pPr marL="139700" indent="-139700">
              <a:lnSpc>
                <a:spcPts val="960"/>
              </a:lnSpc>
              <a:spcBef>
                <a:spcPts val="600"/>
              </a:spcBef>
              <a:spcAft>
                <a:spcPts val="200"/>
              </a:spcAft>
              <a:buClr>
                <a:srgbClr val="A94D08"/>
              </a:buClr>
              <a:buSzPct val="85000"/>
              <a:buFont typeface="adalan Mono"/>
              <a:buChar char="■"/>
            </a:pPr>
            <a:r>
              <a:rPr lang="fr-FR" sz="800" b="0" i="0" cap="all" spc="128" kern="100" dirty="0">
                <a:solidFill>
                  <a:srgbClr val="A94D08"/>
                </a:solidFill>
                <a:latin typeface="adalan Mono Medium"/>
                <a:cs typeface="adalan Mono Medium"/>
              </a:rPr>
              <a:t>Fonctionnelles</a:t>
            </a:r>
            <a:endParaRPr lang="fr-FR" sz="800" b="0" i="0" cap="all" spc="128" kern="100" dirty="0">
              <a:solidFill>
                <a:srgbClr val="A94D08"/>
              </a:solidFill>
              <a:latin typeface="adalan Mono Medium"/>
              <a:cs typeface="adalan Mono Medium"/>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Banque de financement et d'investissement</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Gestion d'actifs et reporting ESG</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Recueil des besoins et cahiers des charges</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Conduite du changement</a:t>
            </a:r>
            <a:endParaRPr lang="fr-FR" sz="1000" b="1" i="0" kern="100" dirty="0">
              <a:solidFill>
                <a:srgbClr val="1F175A"/>
              </a:solidFill>
              <a:latin typeface="adalan Sans"/>
              <a:cs typeface="adalan Sans"/>
            </a:endParaRPr>
          </a:p>
          <a:p>
            <a:pPr>
              <a:lnSpc>
                <a:spcPts val="1300"/>
              </a:lnSpc>
              <a:spcBef>
                <a:spcPts val="300"/>
              </a:spcBef>
              <a:spcAft>
                <a:spcPts val="0"/>
              </a:spcAft>
              <a:buNone/>
            </a:pPr>
            <a:r>
              <a:rPr lang="fr-FR" sz="1000" b="1" i="0" kern="100" dirty="0">
                <a:solidFill>
                  <a:srgbClr val="1F175A"/>
                </a:solidFill>
                <a:latin typeface="adalan Sans"/>
                <a:cs typeface="adalan Sans"/>
              </a:rPr>
              <a:t>Outils : </a:t>
            </a:r>
            <a:r>
              <a:rPr lang="fr-FR" sz="850" b="0" i="0" kern="100" dirty="0">
                <a:solidFill>
                  <a:srgbClr val="4B467A"/>
                </a:solidFill>
                <a:latin typeface="adalan Mono"/>
                <a:cs typeface="adalan Mono"/>
              </a:rPr>
              <a:t>Jira, MS Project, Power BI, Excel avancé, Copilot M365</a:t>
            </a:r>
            <a:endParaRPr lang="fr-FR" sz="1000" b="1" i="0" kern="100" dirty="0">
              <a:solidFill>
                <a:srgbClr val="1F175A"/>
              </a:solidFill>
              <a:latin typeface="adalan Sans"/>
              <a:cs typeface="adalan Sans"/>
            </a:endParaRPr>
          </a:p>
          <a:p>
            <a:pPr marL="139700" indent="-139700">
              <a:lnSpc>
                <a:spcPts val="960"/>
              </a:lnSpc>
              <a:spcBef>
                <a:spcPts val="600"/>
              </a:spcBef>
              <a:spcAft>
                <a:spcPts val="200"/>
              </a:spcAft>
              <a:buClr>
                <a:srgbClr val="A94D08"/>
              </a:buClr>
              <a:buSzPct val="85000"/>
              <a:buFont typeface="adalan Mono"/>
              <a:buChar char="■"/>
            </a:pPr>
            <a:r>
              <a:rPr lang="fr-FR" sz="800" b="0" i="0" cap="all" spc="128" kern="100" dirty="0">
                <a:solidFill>
                  <a:srgbClr val="A94D08"/>
                </a:solidFill>
                <a:latin typeface="adalan Mono Medium"/>
                <a:cs typeface="adalan Mono Medium"/>
              </a:rPr>
              <a:t>Savoir-être</a:t>
            </a:r>
            <a:endParaRPr lang="fr-FR" sz="800" b="0" i="0" cap="all" spc="128" kern="100" dirty="0">
              <a:solidFill>
                <a:srgbClr val="A94D08"/>
              </a:solidFill>
              <a:latin typeface="adalan Mono Medium"/>
              <a:cs typeface="adalan Mono Medium"/>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Rigueur et sens de l'anticipation</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Écoute et diplomatie en comité</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Leadership transverse</a:t>
            </a:r>
            <a:endParaRPr lang="fr-FR" sz="1000" b="1" i="0" kern="100" dirty="0">
              <a:solidFill>
                <a:srgbClr val="1F175A"/>
              </a:solidFill>
              <a:latin typeface="adalan Sans"/>
              <a:cs typeface="adalan Sans"/>
            </a:endParaRPr>
          </a:p>
          <a:p>
            <a:pPr marL="139700" indent="-139700">
              <a:lnSpc>
                <a:spcPts val="960"/>
              </a:lnSpc>
              <a:spcBef>
                <a:spcPts val="600"/>
              </a:spcBef>
              <a:spcAft>
                <a:spcPts val="200"/>
              </a:spcAft>
              <a:buClr>
                <a:srgbClr val="A94D08"/>
              </a:buClr>
              <a:buSzPct val="85000"/>
              <a:buFont typeface="adalan Mono"/>
              <a:buChar char="■"/>
            </a:pPr>
            <a:r>
              <a:rPr lang="fr-FR" sz="800" b="0" i="0" cap="all" spc="128" kern="100" dirty="0">
                <a:solidFill>
                  <a:srgbClr val="A94D08"/>
                </a:solidFill>
                <a:latin typeface="adalan Mono Medium"/>
                <a:cs typeface="adalan Mono Medium"/>
              </a:rPr>
              <a:t>Métiers &amp; diplômes</a:t>
            </a:r>
            <a:endParaRPr lang="fr-FR" sz="800" b="0" i="0" cap="all" spc="128" kern="100" dirty="0">
              <a:solidFill>
                <a:srgbClr val="A94D08"/>
              </a:solidFill>
              <a:latin typeface="adalan Mono Medium"/>
              <a:cs typeface="adalan Mono Medium"/>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Master Finance d'entreprise — École Exemple</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Certification PMP</a:t>
            </a:r>
            <a:endParaRPr lang="fr-FR"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Français natif · Anglais courant</a:t>
            </a:r>
            <a:endParaRPr lang="fr-FR" sz="1000" b="1" i="0" kern="100" dirty="0">
              <a:solidFill>
                <a:srgbClr val="1F175A"/>
              </a:solidFill>
              <a:latin typeface="adalan Sans"/>
              <a:cs typeface="adalan Sans"/>
            </a:endParaRPr>
          </a:p>
        </p:txBody>
      </p:sp>
      <p:sp>
        <p:nvSpPr>
          <p:cNvPr id="18" name="carte:missions"/>
          <p:cNvSpPr/>
          <p:nvPr/>
        </p:nvSpPr>
        <p:spPr>
          <a:xfrm>
            <a:off x="8051800" y="1168400"/>
            <a:ext cx="3733800" cy="5181600"/>
          </a:xfrm>
          <a:prstGeom prst="round2DiagRect">
            <a:avLst>
              <a:gd name="adj1" fmla="val 4761"/>
              <a:gd name="adj2" fmla="val 1020"/>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19" name="trait:missions"/>
          <p:cNvSpPr/>
          <p:nvPr/>
        </p:nvSpPr>
        <p:spPr>
          <a:xfrm>
            <a:off x="8242300" y="13208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20" name="titre:missions"/>
          <p:cNvSpPr txBox="1"/>
          <p:nvPr/>
        </p:nvSpPr>
        <p:spPr>
          <a:xfrm>
            <a:off x="8242300" y="1384300"/>
            <a:ext cx="3352800" cy="203200"/>
          </a:xfrm>
          <a:prstGeom prst="rect">
            <a:avLst/>
          </a:prstGeom>
          <a:noFill/>
        </p:spPr>
        <p:txBody>
          <a:bodyPr lIns="0" tIns="0" rIns="0" bIns="0" wrap="square" rtlCol="0" anchor="t">
            <a:noAutofit/>
          </a:bodyPr>
          <a:lstStyle/>
          <a:p>
            <a:pPr>
              <a:lnSpc>
                <a:spcPts val="1495"/>
              </a:lnSpc>
              <a:spcAft>
                <a:spcPts val="0"/>
              </a:spcAft>
              <a:buNone/>
            </a:pPr>
            <a:r>
              <a:rPr lang="fr-FR" sz="1300" b="0" i="0" spc="-13" kern="100" dirty="0">
                <a:solidFill>
                  <a:srgbClr val="1F175A"/>
                </a:solidFill>
                <a:latin typeface="adalan Heading"/>
                <a:cs typeface="adalan Heading"/>
              </a:rPr>
              <a:t>Synthèse des projets &amp; des missions</a:t>
            </a:r>
            <a:endParaRPr lang="fr-FR" sz="1300" b="0" i="0" spc="-13" kern="100" dirty="0">
              <a:solidFill>
                <a:srgbClr val="1F175A"/>
              </a:solidFill>
              <a:latin typeface="adalan Heading"/>
              <a:cs typeface="adalan Heading"/>
            </a:endParaRPr>
          </a:p>
        </p:txBody>
      </p:sp>
      <p:sp>
        <p:nvSpPr>
          <p:cNvPr id="21" name="fil:missions"/>
          <p:cNvSpPr/>
          <p:nvPr/>
        </p:nvSpPr>
        <p:spPr>
          <a:xfrm>
            <a:off x="8268970" y="1714500"/>
            <a:ext cx="10160" cy="4381500"/>
          </a:xfrm>
          <a:prstGeom prst="rect">
            <a:avLst/>
          </a:prstGeom>
          <a:gradFill rotWithShape="1">
            <a:gsLst>
              <a:gs pos="0">
                <a:srgbClr val="CFCBEE"/>
              </a:gs>
              <a:gs pos="100000">
                <a:srgbClr val="CFCBEE">
                  <a:alpha val="0"/>
                </a:srgbClr>
              </a:gs>
            </a:gsLst>
            <a:lin ang="5400000" scaled="0"/>
          </a:gradFill>
          <a:ln>
            <a:noFill/>
          </a:ln>
        </p:spPr>
        <p:txBody>
          <a:bodyPr rtlCol="0" anchor="ctr"/>
          <a:lstStyle/>
          <a:p>
            <a:pPr algn="ctr"/>
          </a:p>
        </p:txBody>
      </p:sp>
      <p:sp>
        <p:nvSpPr>
          <p:cNvPr id="22" name="cv:missions"/>
          <p:cNvSpPr txBox="1"/>
          <p:nvPr/>
        </p:nvSpPr>
        <p:spPr>
          <a:xfrm>
            <a:off x="8242300" y="1625600"/>
            <a:ext cx="3352800" cy="4597400"/>
          </a:xfrm>
          <a:prstGeom prst="rect">
            <a:avLst/>
          </a:prstGeom>
          <a:noFill/>
        </p:spPr>
        <p:txBody>
          <a:bodyPr lIns="0" tIns="0" rIns="0" bIns="0" wrap="square" rtlCol="0" anchor="t">
            <a:noAutofit/>
          </a:bodyPr>
          <a:lstStyle/>
          <a:p>
            <a:pPr marL="152400" indent="-152400">
              <a:lnSpc>
                <a:spcPts val="1312"/>
              </a:lnSpc>
              <a:spcAft>
                <a:spcPts val="0"/>
              </a:spcAft>
              <a:buClr>
                <a:srgbClr val="F9A66B"/>
              </a:buClr>
              <a:buSzPct val="80000"/>
              <a:buFont typeface="adalan Mono"/>
              <a:buChar char="■"/>
            </a:pPr>
            <a:r>
              <a:rPr lang="fr-FR" sz="1050" b="0" i="0" kern="100" dirty="0">
                <a:solidFill>
                  <a:srgbClr val="1F175A"/>
                </a:solidFill>
                <a:latin typeface="adalan Heading"/>
                <a:cs typeface="adalan Heading"/>
              </a:rPr>
              <a:t>Directrice de projet data</a:t>
            </a:r>
            <a:endParaRPr lang="fr-FR" sz="1050" b="0" i="0" kern="100" dirty="0">
              <a:solidFill>
                <a:srgbClr val="1F175A"/>
              </a:solidFill>
              <a:latin typeface="adalan Heading"/>
              <a:cs typeface="adalan Heading"/>
            </a:endParaRPr>
          </a:p>
          <a:p>
            <a:pPr marL="152400">
              <a:lnSpc>
                <a:spcPts val="1040"/>
              </a:lnSpc>
              <a:spcBef>
                <a:spcPts val="150"/>
              </a:spcBef>
              <a:spcAft>
                <a:spcPts val="0"/>
              </a:spcAft>
              <a:buNone/>
            </a:pPr>
            <a:r>
              <a:rPr lang="fr-FR" sz="800" b="0" i="0" kern="100" dirty="0">
                <a:solidFill>
                  <a:srgbClr val="A94D08"/>
                </a:solidFill>
                <a:latin typeface="adalan Mono Medium"/>
                <a:cs typeface="adalan Mono Medium"/>
              </a:rPr>
              <a:t>2022-2026</a:t>
            </a:r>
            <a:r>
              <a:rPr lang="fr-FR" sz="950" b="0" i="0" kern="100" dirty="0">
                <a:solidFill>
                  <a:srgbClr val="4B467A"/>
                </a:solidFill>
                <a:latin typeface="adalan Sans"/>
                <a:cs typeface="adalan Sans"/>
              </a:rPr>
              <a:t> · Exemple Gestion — Paris</a:t>
            </a:r>
            <a:endParaRPr lang="fr-FR"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fr-FR" sz="1000" b="0" i="0" kern="100" dirty="0">
                <a:solidFill>
                  <a:srgbClr val="4B467A"/>
                </a:solidFill>
                <a:latin typeface="adalan Sans"/>
                <a:cs typeface="adalan Sans"/>
              </a:rPr>
              <a:t>Pilotage de la refonte du reporting réglementaire et ESG d'une société de gestion : 12 flux de données, 3 équipes métiers, 2,5 M€ de budget. Conception d'un agent IA de préparation des comités.</a:t>
            </a:r>
            <a:endParaRPr lang="fr-FR" sz="1000" b="0" i="0" kern="100" dirty="0">
              <a:solidFill>
                <a:srgbClr val="4B467A"/>
              </a:solidFill>
              <a:latin typeface="adalan Sans"/>
              <a:cs typeface="adalan Sans"/>
            </a:endParaRPr>
          </a:p>
          <a:p>
            <a:pPr marL="152400" indent="-152400">
              <a:lnSpc>
                <a:spcPts val="1312"/>
              </a:lnSpc>
              <a:spcBef>
                <a:spcPts val="900"/>
              </a:spcBef>
              <a:spcAft>
                <a:spcPts val="0"/>
              </a:spcAft>
              <a:buClr>
                <a:srgbClr val="F9A66B"/>
              </a:buClr>
              <a:buSzPct val="80000"/>
              <a:buFont typeface="adalan Mono"/>
              <a:buChar char="■"/>
            </a:pPr>
            <a:r>
              <a:rPr lang="fr-FR" sz="1050" b="0" i="0" kern="100" dirty="0">
                <a:solidFill>
                  <a:srgbClr val="1F175A"/>
                </a:solidFill>
                <a:latin typeface="adalan Heading"/>
                <a:cs typeface="adalan Heading"/>
              </a:rPr>
              <a:t>PMO de portefeuille</a:t>
            </a:r>
            <a:endParaRPr lang="fr-FR" sz="1050" b="0" i="0" kern="100" dirty="0">
              <a:solidFill>
                <a:srgbClr val="1F175A"/>
              </a:solidFill>
              <a:latin typeface="adalan Heading"/>
              <a:cs typeface="adalan Heading"/>
            </a:endParaRPr>
          </a:p>
          <a:p>
            <a:pPr marL="152400">
              <a:lnSpc>
                <a:spcPts val="1040"/>
              </a:lnSpc>
              <a:spcBef>
                <a:spcPts val="150"/>
              </a:spcBef>
              <a:spcAft>
                <a:spcPts val="0"/>
              </a:spcAft>
              <a:buNone/>
            </a:pPr>
            <a:r>
              <a:rPr lang="fr-FR" sz="800" b="0" i="0" kern="100" dirty="0">
                <a:solidFill>
                  <a:srgbClr val="A94D08"/>
                </a:solidFill>
                <a:latin typeface="adalan Mono Medium"/>
                <a:cs typeface="adalan Mono Medium"/>
              </a:rPr>
              <a:t>2018-2022</a:t>
            </a:r>
            <a:r>
              <a:rPr lang="fr-FR" sz="950" b="0" i="0" kern="100" dirty="0">
                <a:solidFill>
                  <a:srgbClr val="4B467A"/>
                </a:solidFill>
                <a:latin typeface="adalan Sans"/>
                <a:cs typeface="adalan Sans"/>
              </a:rPr>
              <a:t> · Banque Exemple — Paris</a:t>
            </a:r>
            <a:endParaRPr lang="fr-FR"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fr-FR" sz="1000" b="0" i="0" kern="100" dirty="0">
                <a:solidFill>
                  <a:srgbClr val="4B467A"/>
                </a:solidFill>
                <a:latin typeface="adalan Sans"/>
                <a:cs typeface="adalan Sans"/>
              </a:rPr>
              <a:t>Gouvernance d'un portefeuille de 40 projets de la DSI Financements : arbitrages trimestriels, indicateurs de capacité et de valeur, comités de direction.</a:t>
            </a:r>
            <a:endParaRPr lang="fr-FR" sz="1000" b="0" i="0" kern="100" dirty="0">
              <a:solidFill>
                <a:srgbClr val="4B467A"/>
              </a:solidFill>
              <a:latin typeface="adalan Sans"/>
              <a:cs typeface="adalan Sans"/>
            </a:endParaRPr>
          </a:p>
          <a:p>
            <a:pPr marL="152400" indent="-152400">
              <a:lnSpc>
                <a:spcPts val="1312"/>
              </a:lnSpc>
              <a:spcBef>
                <a:spcPts val="900"/>
              </a:spcBef>
              <a:spcAft>
                <a:spcPts val="0"/>
              </a:spcAft>
              <a:buClr>
                <a:srgbClr val="F9A66B"/>
              </a:buClr>
              <a:buSzPct val="80000"/>
              <a:buFont typeface="adalan Mono"/>
              <a:buChar char="■"/>
            </a:pPr>
            <a:r>
              <a:rPr lang="fr-FR" sz="1050" b="0" i="0" kern="100" dirty="0">
                <a:solidFill>
                  <a:srgbClr val="1F175A"/>
                </a:solidFill>
                <a:latin typeface="adalan Heading"/>
                <a:cs typeface="adalan Heading"/>
              </a:rPr>
              <a:t>Cheffe de projet réglementaire</a:t>
            </a:r>
            <a:endParaRPr lang="fr-FR" sz="1050" b="0" i="0" kern="100" dirty="0">
              <a:solidFill>
                <a:srgbClr val="1F175A"/>
              </a:solidFill>
              <a:latin typeface="adalan Heading"/>
              <a:cs typeface="adalan Heading"/>
            </a:endParaRPr>
          </a:p>
          <a:p>
            <a:pPr marL="152400">
              <a:lnSpc>
                <a:spcPts val="1040"/>
              </a:lnSpc>
              <a:spcBef>
                <a:spcPts val="150"/>
              </a:spcBef>
              <a:spcAft>
                <a:spcPts val="0"/>
              </a:spcAft>
              <a:buNone/>
            </a:pPr>
            <a:r>
              <a:rPr lang="fr-FR" sz="800" b="0" i="0" kern="100" dirty="0">
                <a:solidFill>
                  <a:srgbClr val="A94D08"/>
                </a:solidFill>
                <a:latin typeface="adalan Mono Medium"/>
                <a:cs typeface="adalan Mono Medium"/>
              </a:rPr>
              <a:t>2014-2018</a:t>
            </a:r>
            <a:r>
              <a:rPr lang="fr-FR" sz="950" b="0" i="0" kern="100" dirty="0">
                <a:solidFill>
                  <a:srgbClr val="4B467A"/>
                </a:solidFill>
                <a:latin typeface="adalan Sans"/>
                <a:cs typeface="adalan Sans"/>
              </a:rPr>
              <a:t> · Banque Exemple — Paris</a:t>
            </a:r>
            <a:endParaRPr lang="fr-FR"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fr-FR" sz="1000" b="0" i="0" kern="100" dirty="0">
                <a:solidFill>
                  <a:srgbClr val="4B467A"/>
                </a:solidFill>
                <a:latin typeface="adalan Sans"/>
                <a:cs typeface="adalan Sans"/>
              </a:rPr>
              <a:t>Mise en conformité du reporting des risques avec BCBS 239 : cartographie des données, plan de remédiation de la qualité, coordination des équipes IT et métiers.</a:t>
            </a:r>
            <a:endParaRPr lang="fr-FR" sz="1000" b="0" i="0" kern="100" dirty="0">
              <a:solidFill>
                <a:srgbClr val="4B467A"/>
              </a:solidFill>
              <a:latin typeface="adalan Sans"/>
              <a:cs typeface="adalan Sans"/>
            </a:endParaRPr>
          </a:p>
          <a:p>
            <a:pPr marL="152400" indent="-152400">
              <a:lnSpc>
                <a:spcPts val="1312"/>
              </a:lnSpc>
              <a:spcBef>
                <a:spcPts val="900"/>
              </a:spcBef>
              <a:spcAft>
                <a:spcPts val="0"/>
              </a:spcAft>
              <a:buClr>
                <a:srgbClr val="F9A66B"/>
              </a:buClr>
              <a:buSzPct val="80000"/>
              <a:buFont typeface="adalan Mono"/>
              <a:buChar char="■"/>
            </a:pPr>
            <a:r>
              <a:rPr lang="fr-FR" sz="1050" b="0" i="0" kern="100" dirty="0">
                <a:solidFill>
                  <a:srgbClr val="1F175A"/>
                </a:solidFill>
                <a:latin typeface="adalan Heading"/>
                <a:cs typeface="adalan Heading"/>
              </a:rPr>
              <a:t>Consultante MOA</a:t>
            </a:r>
            <a:endParaRPr lang="fr-FR" sz="1050" b="0" i="0" kern="100" dirty="0">
              <a:solidFill>
                <a:srgbClr val="1F175A"/>
              </a:solidFill>
              <a:latin typeface="adalan Heading"/>
              <a:cs typeface="adalan Heading"/>
            </a:endParaRPr>
          </a:p>
          <a:p>
            <a:pPr marL="152400">
              <a:lnSpc>
                <a:spcPts val="1040"/>
              </a:lnSpc>
              <a:spcBef>
                <a:spcPts val="150"/>
              </a:spcBef>
              <a:spcAft>
                <a:spcPts val="0"/>
              </a:spcAft>
              <a:buNone/>
            </a:pPr>
            <a:r>
              <a:rPr lang="fr-FR" sz="800" b="0" i="0" kern="100" dirty="0">
                <a:solidFill>
                  <a:srgbClr val="A94D08"/>
                </a:solidFill>
                <a:latin typeface="adalan Mono Medium"/>
                <a:cs typeface="adalan Mono Medium"/>
              </a:rPr>
              <a:t>2011-2014</a:t>
            </a:r>
            <a:r>
              <a:rPr lang="fr-FR" sz="950" b="0" i="0" kern="100" dirty="0">
                <a:solidFill>
                  <a:srgbClr val="4B467A"/>
                </a:solidFill>
                <a:latin typeface="adalan Sans"/>
                <a:cs typeface="adalan Sans"/>
              </a:rPr>
              <a:t> · Cabinet Exemple — Paris</a:t>
            </a:r>
            <a:endParaRPr lang="fr-FR"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fr-FR" sz="1000" b="0" i="0" kern="100" dirty="0">
                <a:solidFill>
                  <a:srgbClr val="4B467A"/>
                </a:solidFill>
                <a:latin typeface="adalan Sans"/>
                <a:cs typeface="adalan Sans"/>
              </a:rPr>
              <a:t>Assistance à maîtrise d'ouvrage en banque de détail : recueil des besoins, spécifications fonctionnelles, recette.</a:t>
            </a:r>
            <a:endParaRPr lang="fr-FR" sz="1000" b="0" i="0" kern="100" dirty="0">
              <a:solidFill>
                <a:srgbClr val="4B467A"/>
              </a:solidFill>
              <a:latin typeface="adalan Sans"/>
              <a:cs typeface="adalan Sans"/>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cv:entete"/>
          <p:cNvSpPr txBox="1"/>
          <p:nvPr/>
        </p:nvSpPr>
        <p:spPr>
          <a:xfrm>
            <a:off x="406400" y="254000"/>
            <a:ext cx="9144000" cy="838200"/>
          </a:xfrm>
          <a:prstGeom prst="rect">
            <a:avLst/>
          </a:prstGeom>
          <a:noFill/>
        </p:spPr>
        <p:txBody>
          <a:bodyPr lIns="0" tIns="0" rIns="0" bIns="0" wrap="square" rtlCol="0" anchor="t">
            <a:noAutofit/>
          </a:bodyPr>
          <a:lstStyle/>
          <a:p>
            <a:pPr marL="165100" indent="-165100">
              <a:lnSpc>
                <a:spcPts val="1080"/>
              </a:lnSpc>
              <a:spcAft>
                <a:spcPts val="500"/>
              </a:spcAft>
              <a:buClr>
                <a:srgbClr val="A94D08"/>
              </a:buClr>
              <a:buSzPct val="85000"/>
              <a:buFont typeface="adalan Mono"/>
              <a:buChar char="■"/>
            </a:pPr>
            <a:r>
              <a:rPr lang="fr-FR" sz="900" b="0" i="0" cap="all" spc="180" kern="100" dirty="0">
                <a:solidFill>
                  <a:srgbClr val="A94D08"/>
                </a:solidFill>
                <a:latin typeface="adalan Mono Medium"/>
                <a:cs typeface="adalan Mono Medium"/>
              </a:rPr>
              <a:t>PMO &amp; transformation data</a:t>
            </a:r>
            <a:endParaRPr lang="fr-FR" sz="900" b="0" i="0" cap="all" spc="180" kern="100" dirty="0">
              <a:solidFill>
                <a:srgbClr val="A94D08"/>
              </a:solidFill>
              <a:latin typeface="adalan Mono Medium"/>
              <a:cs typeface="adalan Mono Medium"/>
            </a:endParaRPr>
          </a:p>
          <a:p>
            <a:pPr>
              <a:lnSpc>
                <a:spcPts val="2700"/>
              </a:lnSpc>
              <a:spcBef>
                <a:spcPts val="0"/>
              </a:spcBef>
              <a:spcAft>
                <a:spcPts val="400"/>
              </a:spcAft>
              <a:buNone/>
            </a:pPr>
            <a:r>
              <a:rPr lang="fr-FR" sz="2500" b="0" i="0" spc="-50" kern="100" dirty="0">
                <a:solidFill>
                  <a:srgbClr val="1F175A"/>
                </a:solidFill>
                <a:latin typeface="adalan Display"/>
                <a:cs typeface="adalan Display"/>
              </a:rPr>
              <a:t>Camille, </a:t>
            </a:r>
            <a:r>
              <a:rPr lang="fr-FR" sz="2500" b="0" i="0" spc="-50" kern="100" dirty="0">
                <a:solidFill>
                  <a:srgbClr val="D96A1F"/>
                </a:solidFill>
                <a:latin typeface="adalan Display"/>
                <a:cs typeface="adalan Display"/>
              </a:rPr>
              <a:t>Consultante experte</a:t>
            </a:r>
            <a:endParaRPr lang="fr-FR" sz="2500" b="0" i="0" spc="-50" kern="100" dirty="0">
              <a:solidFill>
                <a:srgbClr val="1F175A"/>
              </a:solidFill>
              <a:latin typeface="adalan Display"/>
              <a:cs typeface="adalan Display"/>
            </a:endParaRPr>
          </a:p>
          <a:p>
            <a:pPr>
              <a:lnSpc>
                <a:spcPts val="1485"/>
              </a:lnSpc>
              <a:spcBef>
                <a:spcPts val="0"/>
              </a:spcBef>
              <a:spcAft>
                <a:spcPts val="0"/>
              </a:spcAft>
              <a:buNone/>
            </a:pPr>
            <a:r>
              <a:rPr lang="fr-FR" sz="1100" b="0" i="0" kern="100" dirty="0">
                <a:solidFill>
                  <a:srgbClr val="4B467A"/>
                </a:solidFill>
                <a:latin typeface="adalan Sans"/>
                <a:cs typeface="adalan Sans"/>
              </a:rPr>
              <a:t>15 ans d'expérience en pilotage de programmes data et réglementaires</a:t>
            </a:r>
            <a:endParaRPr lang="fr-FR" sz="1100" b="0" i="0" kern="100" dirty="0">
              <a:solidFill>
                <a:srgbClr val="4B467A"/>
              </a:solidFill>
              <a:latin typeface="adalan Sans"/>
              <a:cs typeface="adalan Sans"/>
            </a:endParaRPr>
          </a:p>
        </p:txBody>
      </p:sp>
      <p:pic>
        <p:nvPicPr>
          <p:cNvPr id="3" name="logo" descr="adalan"/>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68000" y="292100"/>
            <a:ext cx="1117600" cy="301358"/>
          </a:xfrm>
          <a:prstGeom prst="rect">
            <a:avLst/>
          </a:prstGeom>
        </p:spPr>
      </p:pic>
      <p:sp>
        <p:nvSpPr>
          <p:cNvPr id="4" name="signature"/>
          <p:cNvSpPr txBox="1"/>
          <p:nvPr/>
        </p:nvSpPr>
        <p:spPr>
          <a:xfrm>
            <a:off x="9245600" y="635000"/>
            <a:ext cx="2540000" cy="127000"/>
          </a:xfrm>
          <a:prstGeom prst="rect">
            <a:avLst/>
          </a:prstGeom>
          <a:noFill/>
        </p:spPr>
        <p:txBody>
          <a:bodyPr lIns="0" tIns="0" rIns="0" bIns="0" wrap="square" rtlCol="0" anchor="t">
            <a:noAutofit/>
          </a:bodyPr>
          <a:lstStyle/>
          <a:p>
            <a:pPr algn="r">
              <a:lnSpc>
                <a:spcPts val="780"/>
              </a:lnSpc>
              <a:spcAft>
                <a:spcPts val="0"/>
              </a:spcAft>
              <a:buNone/>
            </a:pPr>
            <a:r>
              <a:rPr lang="fr-FR" sz="650" b="0" i="0" cap="all" spc="104" kern="100" dirty="0">
                <a:solidFill>
                  <a:srgbClr val="6E6A93"/>
                </a:solidFill>
                <a:latin typeface="adalan Mono"/>
                <a:cs typeface="adalan Mono"/>
              </a:rPr>
              <a:t>AI Driven Insight</a:t>
            </a:r>
            <a:endParaRPr lang="fr-FR" sz="650" b="0" i="0" cap="all" spc="104" kern="100" dirty="0">
              <a:solidFill>
                <a:srgbClr val="6E6A93"/>
              </a:solidFill>
              <a:latin typeface="adalan Mono"/>
              <a:cs typeface="adalan Mono"/>
            </a:endParaRPr>
          </a:p>
        </p:txBody>
      </p:sp>
      <p:sp>
        <p:nvSpPr>
          <p:cNvPr id="5" name="cv:pied"/>
          <p:cNvSpPr txBox="1"/>
          <p:nvPr/>
        </p:nvSpPr>
        <p:spPr>
          <a:xfrm>
            <a:off x="406400" y="6489700"/>
            <a:ext cx="7620000" cy="152400"/>
          </a:xfrm>
          <a:prstGeom prst="rect">
            <a:avLst/>
          </a:prstGeom>
          <a:noFill/>
        </p:spPr>
        <p:txBody>
          <a:bodyPr lIns="0" tIns="0" rIns="0" bIns="0" wrap="square" rtlCol="0" anchor="t">
            <a:noAutofit/>
          </a:bodyPr>
          <a:lstStyle/>
          <a:p>
            <a:pPr>
              <a:lnSpc>
                <a:spcPts val="900"/>
              </a:lnSpc>
              <a:spcAft>
                <a:spcPts val="0"/>
              </a:spcAft>
              <a:buNone/>
            </a:pPr>
            <a:r>
              <a:rPr lang="fr-FR" sz="750" b="0" i="0" cap="all" spc="90" kern="100" dirty="0">
                <a:solidFill>
                  <a:srgbClr val="6E6A93"/>
                </a:solidFill>
                <a:latin typeface="adalan Mono"/>
                <a:cs typeface="adalan Mono"/>
              </a:rPr>
              <a:t>Zoom sur des projets &amp; des missions</a:t>
            </a:r>
            <a:endParaRPr lang="fr-FR" sz="750" b="0" i="0" cap="all" spc="90" kern="100" dirty="0">
              <a:solidFill>
                <a:srgbClr val="6E6A93"/>
              </a:solidFill>
              <a:latin typeface="adalan Mono"/>
              <a:cs typeface="adalan Mono"/>
            </a:endParaRPr>
          </a:p>
        </p:txBody>
      </p:sp>
      <p:sp>
        <p:nvSpPr>
          <p:cNvPr id="6" name="cv:page"/>
          <p:cNvSpPr txBox="1"/>
          <p:nvPr/>
        </p:nvSpPr>
        <p:spPr>
          <a:xfrm>
            <a:off x="9245600" y="6489700"/>
            <a:ext cx="2540000" cy="152400"/>
          </a:xfrm>
          <a:prstGeom prst="rect">
            <a:avLst/>
          </a:prstGeom>
          <a:noFill/>
        </p:spPr>
        <p:txBody>
          <a:bodyPr lIns="0" tIns="0" rIns="0" bIns="0" wrap="square" rtlCol="0" anchor="t">
            <a:noAutofit/>
          </a:bodyPr>
          <a:lstStyle/>
          <a:p>
            <a:pPr algn="r">
              <a:lnSpc>
                <a:spcPts val="900"/>
              </a:lnSpc>
              <a:spcAft>
                <a:spcPts val="0"/>
              </a:spcAft>
              <a:buNone/>
            </a:pPr>
            <a:r>
              <a:rPr lang="fr-FR" sz="750" b="0" i="0" spc="45" kern="100" dirty="0">
                <a:solidFill>
                  <a:srgbClr val="6E6A93"/>
                </a:solidFill>
                <a:latin typeface="adalan Mono"/>
                <a:cs typeface="adalan Mono"/>
              </a:rPr>
              <a:t>03 / 07</a:t>
            </a:r>
            <a:endParaRPr lang="fr-FR" sz="750" b="0" i="0" spc="45" kern="100" dirty="0">
              <a:solidFill>
                <a:srgbClr val="6E6A93"/>
              </a:solidFill>
              <a:latin typeface="adalan Mono"/>
              <a:cs typeface="adalan Mono"/>
            </a:endParaRPr>
          </a:p>
        </p:txBody>
      </p:sp>
      <p:sp>
        <p:nvSpPr>
          <p:cNvPr id="7" name="carte:gauche"/>
          <p:cNvSpPr/>
          <p:nvPr/>
        </p:nvSpPr>
        <p:spPr>
          <a:xfrm>
            <a:off x="406400" y="1168400"/>
            <a:ext cx="5619750" cy="5181600"/>
          </a:xfrm>
          <a:prstGeom prst="round2DiagRect">
            <a:avLst>
              <a:gd name="adj1" fmla="val 3431"/>
              <a:gd name="adj2" fmla="val 735"/>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8" name="cv:gauche"/>
          <p:cNvSpPr txBox="1"/>
          <p:nvPr/>
        </p:nvSpPr>
        <p:spPr>
          <a:xfrm>
            <a:off x="609600" y="1358900"/>
            <a:ext cx="5213350" cy="4838700"/>
          </a:xfrm>
          <a:prstGeom prst="rect">
            <a:avLst/>
          </a:prstGeom>
          <a:noFill/>
        </p:spPr>
        <p:txBody>
          <a:bodyPr lIns="0" tIns="0" rIns="0" bIns="0" wrap="square" rtlCol="0" anchor="t">
            <a:noAutofit/>
          </a:bodyPr>
          <a:lstStyle/>
          <a:p>
            <a:pPr marL="165100" indent="-165100">
              <a:lnSpc>
                <a:spcPts val="1500"/>
              </a:lnSpc>
              <a:spcAft>
                <a:spcPts val="0"/>
              </a:spcAft>
              <a:buClr>
                <a:srgbClr val="F9A66B"/>
              </a:buClr>
              <a:buSzPct val="80000"/>
              <a:buFont typeface="adalan Mono"/>
              <a:buChar char="■"/>
            </a:pPr>
            <a:r>
              <a:rPr lang="fr-FR" sz="1250" b="0" i="0" kern="100" dirty="0">
                <a:solidFill>
                  <a:srgbClr val="1F175A"/>
                </a:solidFill>
                <a:latin typeface="adalan Heading"/>
                <a:cs typeface="adalan Heading"/>
              </a:rPr>
              <a:t>Directrice de projet data</a:t>
            </a:r>
            <a:endParaRPr lang="fr-FR" sz="1250" b="0" i="0" kern="100" dirty="0">
              <a:solidFill>
                <a:srgbClr val="1F175A"/>
              </a:solidFill>
              <a:latin typeface="adalan Heading"/>
              <a:cs typeface="adalan Heading"/>
            </a:endParaRPr>
          </a:p>
          <a:p>
            <a:pPr marL="165100">
              <a:lnSpc>
                <a:spcPts val="1040"/>
              </a:lnSpc>
              <a:spcBef>
                <a:spcPts val="150"/>
              </a:spcBef>
              <a:spcAft>
                <a:spcPts val="200"/>
              </a:spcAft>
              <a:buNone/>
            </a:pPr>
            <a:r>
              <a:rPr lang="fr-FR" sz="800" b="0" i="0" kern="100" dirty="0">
                <a:solidFill>
                  <a:srgbClr val="A94D08"/>
                </a:solidFill>
                <a:latin typeface="adalan Mono Medium"/>
                <a:cs typeface="adalan Mono Medium"/>
              </a:rPr>
              <a:t>2022-2026</a:t>
            </a:r>
            <a:r>
              <a:rPr lang="fr-FR" sz="950" b="0" i="0" kern="100" dirty="0">
                <a:solidFill>
                  <a:srgbClr val="4B467A"/>
                </a:solidFill>
                <a:latin typeface="adalan Sans"/>
                <a:cs typeface="adalan Sans"/>
              </a:rPr>
              <a:t> · Exemple Gestion — Paris</a:t>
            </a:r>
            <a:endParaRPr lang="fr-FR" sz="800" b="0" i="0" kern="100" dirty="0">
              <a:solidFill>
                <a:srgbClr val="A94D08"/>
              </a:solidFill>
              <a:latin typeface="adalan Mono Medium"/>
              <a:cs typeface="adalan Mono Medium"/>
            </a:endParaRPr>
          </a:p>
          <a:p>
            <a:pPr marL="165100">
              <a:lnSpc>
                <a:spcPts val="1300"/>
              </a:lnSpc>
              <a:spcBef>
                <a:spcPts val="250"/>
              </a:spcBef>
              <a:spcAft>
                <a:spcPts val="0"/>
              </a:spcAft>
              <a:buNone/>
            </a:pPr>
            <a:r>
              <a:rPr lang="fr-FR" sz="1000" b="1" i="0" kern="100" dirty="0">
                <a:solidFill>
                  <a:srgbClr val="1F175A"/>
                </a:solidFill>
                <a:latin typeface="adalan Sans"/>
                <a:cs typeface="adalan Sans"/>
              </a:rPr>
              <a:t>Mission : </a:t>
            </a:r>
            <a:r>
              <a:rPr lang="fr-FR" sz="1000" b="0" i="0" kern="100" dirty="0">
                <a:solidFill>
                  <a:srgbClr val="1F175A"/>
                </a:solidFill>
                <a:latin typeface="adalan Sans"/>
                <a:cs typeface="adalan Sans"/>
              </a:rPr>
              <a:t>piloter la refonte du reporting réglementaire et ESG d'une société de gestion, de la collecte des données à la publication.</a:t>
            </a:r>
            <a:endParaRPr lang="fr-FR" sz="1000" b="1" i="0" kern="100" dirty="0">
              <a:solidFill>
                <a:srgbClr val="1F175A"/>
              </a:solidFill>
              <a:latin typeface="adalan Sans"/>
              <a:cs typeface="adalan Sans"/>
            </a:endParaRPr>
          </a:p>
          <a:p>
            <a:pPr marL="165100">
              <a:lnSpc>
                <a:spcPts val="1250"/>
              </a:lnSpc>
              <a:spcBef>
                <a:spcPts val="400"/>
              </a:spcBef>
              <a:spcAft>
                <a:spcPts val="0"/>
              </a:spcAft>
              <a:buNone/>
            </a:pPr>
            <a:r>
              <a:rPr lang="fr-FR" sz="1000" b="1" i="0" kern="100" dirty="0">
                <a:solidFill>
                  <a:srgbClr val="1F175A"/>
                </a:solidFill>
                <a:latin typeface="adalan Sans"/>
                <a:cs typeface="adalan Sans"/>
              </a:rPr>
              <a:t>Pilotage du programme</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Cadrer le programme et construire le planning directeur</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Animer les comités de pilotage et le comité de direction</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Suivre le budget, les risques et les dépendances</a:t>
            </a:r>
            <a:endParaRPr lang="fr-FR" sz="1000" b="1" i="0" kern="100" dirty="0">
              <a:solidFill>
                <a:srgbClr val="1F175A"/>
              </a:solidFill>
              <a:latin typeface="adalan Sans"/>
              <a:cs typeface="adalan Sans"/>
            </a:endParaRPr>
          </a:p>
          <a:p>
            <a:pPr marL="165100">
              <a:lnSpc>
                <a:spcPts val="1250"/>
              </a:lnSpc>
              <a:spcBef>
                <a:spcPts val="400"/>
              </a:spcBef>
              <a:spcAft>
                <a:spcPts val="0"/>
              </a:spcAft>
              <a:buNone/>
            </a:pPr>
            <a:r>
              <a:rPr lang="fr-FR" sz="1000" b="1" i="0" kern="100" dirty="0">
                <a:solidFill>
                  <a:srgbClr val="1F175A"/>
                </a:solidFill>
                <a:latin typeface="adalan Sans"/>
                <a:cs typeface="adalan Sans"/>
              </a:rPr>
              <a:t>Data &amp; qualité</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Cartographier les 12 flux de données du reporting</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Mettre en place les contrôles de qualité avec les métiers</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Documenter le dictionnaire de données</a:t>
            </a:r>
            <a:endParaRPr lang="fr-FR" sz="1000" b="1" i="0" kern="100" dirty="0">
              <a:solidFill>
                <a:srgbClr val="1F175A"/>
              </a:solidFill>
              <a:latin typeface="adalan Sans"/>
              <a:cs typeface="adalan Sans"/>
            </a:endParaRPr>
          </a:p>
          <a:p>
            <a:pPr marL="165100">
              <a:lnSpc>
                <a:spcPts val="1250"/>
              </a:lnSpc>
              <a:spcBef>
                <a:spcPts val="400"/>
              </a:spcBef>
              <a:spcAft>
                <a:spcPts val="0"/>
              </a:spcAft>
              <a:buNone/>
            </a:pPr>
            <a:r>
              <a:rPr lang="fr-FR" sz="1000" b="1" i="0" kern="100" dirty="0">
                <a:solidFill>
                  <a:srgbClr val="1F175A"/>
                </a:solidFill>
                <a:latin typeface="adalan Sans"/>
                <a:cs typeface="adalan Sans"/>
              </a:rPr>
              <a:t>IA en mission</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Concevoir un agent de préparation des comités de pilotage</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Automatiser la consolidation des indicateurs d'avancement</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Former l'équipe projet aux usages de Copilot M365</a:t>
            </a:r>
            <a:endParaRPr lang="fr-FR" sz="1000" b="1" i="0" kern="100" dirty="0">
              <a:solidFill>
                <a:srgbClr val="1F175A"/>
              </a:solidFill>
              <a:latin typeface="adalan Sans"/>
              <a:cs typeface="adalan Sans"/>
            </a:endParaRPr>
          </a:p>
          <a:p>
            <a:pPr marL="165100">
              <a:lnSpc>
                <a:spcPts val="1300"/>
              </a:lnSpc>
              <a:spcBef>
                <a:spcPts val="250"/>
              </a:spcBef>
              <a:spcAft>
                <a:spcPts val="0"/>
              </a:spcAft>
              <a:buNone/>
            </a:pPr>
            <a:r>
              <a:rPr lang="fr-FR" sz="1000" b="1" i="0" kern="100" dirty="0">
                <a:solidFill>
                  <a:srgbClr val="1F175A"/>
                </a:solidFill>
                <a:latin typeface="adalan Sans"/>
                <a:cs typeface="adalan Sans"/>
              </a:rPr>
              <a:t>Volumes : </a:t>
            </a:r>
            <a:r>
              <a:rPr lang="fr-FR" sz="1000" b="0" i="0" kern="100" dirty="0">
                <a:solidFill>
                  <a:srgbClr val="1F175A"/>
                </a:solidFill>
                <a:latin typeface="adalan Sans"/>
                <a:cs typeface="adalan Sans"/>
              </a:rPr>
              <a:t>12 flux de données, 3 équipes métiers, 25 personnes coordonnées, 2,5 M€ de budget.</a:t>
            </a:r>
            <a:endParaRPr lang="fr-FR" sz="1000" b="1" i="0" kern="100" dirty="0">
              <a:solidFill>
                <a:srgbClr val="1F175A"/>
              </a:solidFill>
              <a:latin typeface="adalan Sans"/>
              <a:cs typeface="adalan Sans"/>
            </a:endParaRPr>
          </a:p>
          <a:p>
            <a:pPr marL="165100">
              <a:lnSpc>
                <a:spcPts val="1300"/>
              </a:lnSpc>
              <a:spcBef>
                <a:spcPts val="300"/>
              </a:spcBef>
              <a:spcAft>
                <a:spcPts val="0"/>
              </a:spcAft>
              <a:buNone/>
            </a:pPr>
            <a:r>
              <a:rPr lang="fr-FR" sz="1000" b="1" i="0" kern="100" dirty="0">
                <a:solidFill>
                  <a:srgbClr val="1F175A"/>
                </a:solidFill>
                <a:latin typeface="adalan Sans"/>
                <a:cs typeface="adalan Sans"/>
              </a:rPr>
              <a:t>Environnement : </a:t>
            </a:r>
            <a:r>
              <a:rPr lang="fr-FR" sz="850" b="0" i="0" kern="100" dirty="0">
                <a:solidFill>
                  <a:srgbClr val="4B467A"/>
                </a:solidFill>
                <a:latin typeface="adalan Mono"/>
                <a:cs typeface="adalan Mono"/>
              </a:rPr>
              <a:t>Jira, Power BI, Excel, Copilot M365</a:t>
            </a:r>
            <a:endParaRPr lang="fr-FR" sz="1000" b="1" i="0" kern="100" dirty="0">
              <a:solidFill>
                <a:srgbClr val="1F175A"/>
              </a:solidFill>
              <a:latin typeface="adalan Sans"/>
              <a:cs typeface="adalan Sans"/>
            </a:endParaRPr>
          </a:p>
          <a:p>
            <a:pPr marL="165100" indent="-165100">
              <a:lnSpc>
                <a:spcPts val="1020"/>
              </a:lnSpc>
              <a:spcBef>
                <a:spcPts val="1200"/>
              </a:spcBef>
              <a:spcAft>
                <a:spcPts val="200"/>
              </a:spcAft>
              <a:buClr>
                <a:srgbClr val="A94D08"/>
              </a:buClr>
              <a:buSzPct val="85000"/>
              <a:buFont typeface="adalan Mono"/>
              <a:buChar char="■"/>
            </a:pPr>
            <a:r>
              <a:rPr lang="fr-FR" sz="850" b="0" i="0" cap="all" spc="136" kern="100" dirty="0">
                <a:solidFill>
                  <a:srgbClr val="A94D08"/>
                </a:solidFill>
                <a:latin typeface="adalan Mono Medium"/>
                <a:cs typeface="adalan Mono Medium"/>
              </a:rPr>
              <a:t>Formation</a:t>
            </a:r>
            <a:endParaRPr lang="fr-FR" sz="850" b="0" i="0" cap="all" spc="136" kern="100" dirty="0">
              <a:solidFill>
                <a:srgbClr val="A94D08"/>
              </a:solidFill>
              <a:latin typeface="adalan Mono Medium"/>
              <a:cs typeface="adalan Mono Medium"/>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Master Finance d'entreprise — École Exemple, Paris (2011)</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Certification PMP (2016)</a:t>
            </a:r>
            <a:endParaRPr lang="fr-FR" sz="1000" b="1" i="0" kern="100" dirty="0">
              <a:solidFill>
                <a:srgbClr val="1F175A"/>
              </a:solidFill>
              <a:latin typeface="adalan Sans"/>
              <a:cs typeface="adalan Sans"/>
            </a:endParaRPr>
          </a:p>
          <a:p>
            <a:pPr marL="165100" indent="-165100">
              <a:lnSpc>
                <a:spcPts val="1020"/>
              </a:lnSpc>
              <a:spcBef>
                <a:spcPts val="1200"/>
              </a:spcBef>
              <a:spcAft>
                <a:spcPts val="200"/>
              </a:spcAft>
              <a:buClr>
                <a:srgbClr val="A94D08"/>
              </a:buClr>
              <a:buSzPct val="85000"/>
              <a:buFont typeface="adalan Mono"/>
              <a:buChar char="■"/>
            </a:pPr>
            <a:r>
              <a:rPr lang="fr-FR" sz="850" b="0" i="0" cap="all" spc="136" kern="100" dirty="0">
                <a:solidFill>
                  <a:srgbClr val="A94D08"/>
                </a:solidFill>
                <a:latin typeface="adalan Mono Medium"/>
                <a:cs typeface="adalan Mono Medium"/>
              </a:rPr>
              <a:t>Langues</a:t>
            </a:r>
            <a:endParaRPr lang="fr-FR" sz="850" b="0" i="0" cap="all" spc="136" kern="100" dirty="0">
              <a:solidFill>
                <a:srgbClr val="A94D08"/>
              </a:solidFill>
              <a:latin typeface="adalan Mono Medium"/>
              <a:cs typeface="adalan Mono Medium"/>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Français : </a:t>
            </a:r>
            <a:r>
              <a:rPr lang="fr-FR" sz="1000" b="0" i="0" kern="100" dirty="0">
                <a:solidFill>
                  <a:srgbClr val="4B467A"/>
                </a:solidFill>
                <a:latin typeface="adalan Sans"/>
                <a:cs typeface="adalan Sans"/>
              </a:rPr>
              <a:t>langue maternelle · Anglais : courant</a:t>
            </a:r>
            <a:endParaRPr lang="fr-FR" sz="1000" b="1" i="0" kern="100" dirty="0">
              <a:solidFill>
                <a:srgbClr val="1F175A"/>
              </a:solidFill>
              <a:latin typeface="adalan Sans"/>
              <a:cs typeface="adalan Sans"/>
            </a:endParaRPr>
          </a:p>
        </p:txBody>
      </p:sp>
      <p:sp>
        <p:nvSpPr>
          <p:cNvPr id="9" name="carte:droite"/>
          <p:cNvSpPr/>
          <p:nvPr/>
        </p:nvSpPr>
        <p:spPr>
          <a:xfrm>
            <a:off x="6165850" y="1168400"/>
            <a:ext cx="5619750" cy="5181600"/>
          </a:xfrm>
          <a:prstGeom prst="round2DiagRect">
            <a:avLst>
              <a:gd name="adj1" fmla="val 3431"/>
              <a:gd name="adj2" fmla="val 735"/>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10" name="cv:droite"/>
          <p:cNvSpPr txBox="1"/>
          <p:nvPr/>
        </p:nvSpPr>
        <p:spPr>
          <a:xfrm>
            <a:off x="6369050" y="1358900"/>
            <a:ext cx="5213350" cy="4838700"/>
          </a:xfrm>
          <a:prstGeom prst="rect">
            <a:avLst/>
          </a:prstGeom>
          <a:noFill/>
        </p:spPr>
        <p:txBody>
          <a:bodyPr lIns="0" tIns="0" rIns="0" bIns="0" wrap="square" rtlCol="0" anchor="t">
            <a:noAutofit/>
          </a:bodyPr>
          <a:lstStyle/>
          <a:p>
            <a:pPr marL="165100" indent="-165100">
              <a:lnSpc>
                <a:spcPts val="1500"/>
              </a:lnSpc>
              <a:spcAft>
                <a:spcPts val="0"/>
              </a:spcAft>
              <a:buClr>
                <a:srgbClr val="F9A66B"/>
              </a:buClr>
              <a:buSzPct val="80000"/>
              <a:buFont typeface="adalan Mono"/>
              <a:buChar char="■"/>
            </a:pPr>
            <a:r>
              <a:rPr lang="fr-FR" sz="1250" b="0" i="0" kern="100" dirty="0">
                <a:solidFill>
                  <a:srgbClr val="1F175A"/>
                </a:solidFill>
                <a:latin typeface="adalan Heading"/>
                <a:cs typeface="adalan Heading"/>
              </a:rPr>
              <a:t>PMO de portefeuille</a:t>
            </a:r>
            <a:endParaRPr lang="fr-FR" sz="1250" b="0" i="0" kern="100" dirty="0">
              <a:solidFill>
                <a:srgbClr val="1F175A"/>
              </a:solidFill>
              <a:latin typeface="adalan Heading"/>
              <a:cs typeface="adalan Heading"/>
            </a:endParaRPr>
          </a:p>
          <a:p>
            <a:pPr marL="165100">
              <a:lnSpc>
                <a:spcPts val="1040"/>
              </a:lnSpc>
              <a:spcBef>
                <a:spcPts val="150"/>
              </a:spcBef>
              <a:spcAft>
                <a:spcPts val="200"/>
              </a:spcAft>
              <a:buNone/>
            </a:pPr>
            <a:r>
              <a:rPr lang="fr-FR" sz="800" b="0" i="0" kern="100" dirty="0">
                <a:solidFill>
                  <a:srgbClr val="A94D08"/>
                </a:solidFill>
                <a:latin typeface="adalan Mono Medium"/>
                <a:cs typeface="adalan Mono Medium"/>
              </a:rPr>
              <a:t>2018-2022</a:t>
            </a:r>
            <a:r>
              <a:rPr lang="fr-FR" sz="950" b="0" i="0" kern="100" dirty="0">
                <a:solidFill>
                  <a:srgbClr val="4B467A"/>
                </a:solidFill>
                <a:latin typeface="adalan Sans"/>
                <a:cs typeface="adalan Sans"/>
              </a:rPr>
              <a:t> · Banque Exemple — Paris</a:t>
            </a:r>
            <a:endParaRPr lang="fr-FR" sz="800" b="0" i="0" kern="100" dirty="0">
              <a:solidFill>
                <a:srgbClr val="A94D08"/>
              </a:solidFill>
              <a:latin typeface="adalan Mono Medium"/>
              <a:cs typeface="adalan Mono Medium"/>
            </a:endParaRPr>
          </a:p>
          <a:p>
            <a:pPr marL="165100">
              <a:lnSpc>
                <a:spcPts val="1300"/>
              </a:lnSpc>
              <a:spcBef>
                <a:spcPts val="250"/>
              </a:spcBef>
              <a:spcAft>
                <a:spcPts val="0"/>
              </a:spcAft>
              <a:buNone/>
            </a:pPr>
            <a:r>
              <a:rPr lang="fr-FR" sz="1000" b="1" i="0" kern="100" dirty="0">
                <a:solidFill>
                  <a:srgbClr val="1F175A"/>
                </a:solidFill>
                <a:latin typeface="adalan Sans"/>
                <a:cs typeface="adalan Sans"/>
              </a:rPr>
              <a:t>Mission : </a:t>
            </a:r>
            <a:r>
              <a:rPr lang="fr-FR" sz="1000" b="0" i="0" kern="100" dirty="0">
                <a:solidFill>
                  <a:srgbClr val="1F175A"/>
                </a:solidFill>
                <a:latin typeface="adalan Sans"/>
                <a:cs typeface="adalan Sans"/>
              </a:rPr>
              <a:t>gouverner le portefeuille de projets de la DSI Financements.</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Piloter un portefeuille de 40 projets et 8 M€ de budget annuel</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Préparer les arbitrages trimestriels du comité de direction</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Déployer les indicateurs de capacité et de valeur</a:t>
            </a:r>
            <a:endParaRPr lang="fr-FR" sz="1000" b="1" i="0" kern="100" dirty="0">
              <a:solidFill>
                <a:srgbClr val="1F175A"/>
              </a:solidFill>
              <a:latin typeface="adalan Sans"/>
              <a:cs typeface="adalan Sans"/>
            </a:endParaRPr>
          </a:p>
          <a:p>
            <a:pPr marL="165100">
              <a:lnSpc>
                <a:spcPts val="1300"/>
              </a:lnSpc>
              <a:spcBef>
                <a:spcPts val="300"/>
              </a:spcBef>
              <a:spcAft>
                <a:spcPts val="0"/>
              </a:spcAft>
              <a:buNone/>
            </a:pPr>
            <a:r>
              <a:rPr lang="fr-FR" sz="1000" b="1" i="0" kern="100" dirty="0">
                <a:solidFill>
                  <a:srgbClr val="1F175A"/>
                </a:solidFill>
                <a:latin typeface="adalan Sans"/>
                <a:cs typeface="adalan Sans"/>
              </a:rPr>
              <a:t>Environnement : </a:t>
            </a:r>
            <a:r>
              <a:rPr lang="fr-FR" sz="850" b="0" i="0" kern="100" dirty="0">
                <a:solidFill>
                  <a:srgbClr val="4B467A"/>
                </a:solidFill>
                <a:latin typeface="adalan Mono"/>
                <a:cs typeface="adalan Mono"/>
              </a:rPr>
              <a:t>MS Project, Power BI, Excel</a:t>
            </a:r>
            <a:endParaRPr lang="fr-FR" sz="1000" b="1" i="0" kern="100" dirty="0">
              <a:solidFill>
                <a:srgbClr val="1F175A"/>
              </a:solidFill>
              <a:latin typeface="adalan Sans"/>
              <a:cs typeface="adalan Sans"/>
            </a:endParaRPr>
          </a:p>
          <a:p>
            <a:pPr marL="165100" indent="-165100">
              <a:lnSpc>
                <a:spcPts val="1500"/>
              </a:lnSpc>
              <a:spcBef>
                <a:spcPts val="1200"/>
              </a:spcBef>
              <a:spcAft>
                <a:spcPts val="0"/>
              </a:spcAft>
              <a:buClr>
                <a:srgbClr val="F9A66B"/>
              </a:buClr>
              <a:buSzPct val="80000"/>
              <a:buFont typeface="adalan Mono"/>
              <a:buChar char="■"/>
            </a:pPr>
            <a:r>
              <a:rPr lang="fr-FR" sz="1250" b="0" i="0" kern="100" dirty="0">
                <a:solidFill>
                  <a:srgbClr val="1F175A"/>
                </a:solidFill>
                <a:latin typeface="adalan Heading"/>
                <a:cs typeface="adalan Heading"/>
              </a:rPr>
              <a:t>Cheffe de projet réglementaire</a:t>
            </a:r>
            <a:endParaRPr lang="fr-FR" sz="1250" b="0" i="0" kern="100" dirty="0">
              <a:solidFill>
                <a:srgbClr val="1F175A"/>
              </a:solidFill>
              <a:latin typeface="adalan Heading"/>
              <a:cs typeface="adalan Heading"/>
            </a:endParaRPr>
          </a:p>
          <a:p>
            <a:pPr marL="165100">
              <a:lnSpc>
                <a:spcPts val="1040"/>
              </a:lnSpc>
              <a:spcBef>
                <a:spcPts val="150"/>
              </a:spcBef>
              <a:spcAft>
                <a:spcPts val="200"/>
              </a:spcAft>
              <a:buNone/>
            </a:pPr>
            <a:r>
              <a:rPr lang="fr-FR" sz="800" b="0" i="0" kern="100" dirty="0">
                <a:solidFill>
                  <a:srgbClr val="A94D08"/>
                </a:solidFill>
                <a:latin typeface="adalan Mono Medium"/>
                <a:cs typeface="adalan Mono Medium"/>
              </a:rPr>
              <a:t>2014-2018</a:t>
            </a:r>
            <a:r>
              <a:rPr lang="fr-FR" sz="950" b="0" i="0" kern="100" dirty="0">
                <a:solidFill>
                  <a:srgbClr val="4B467A"/>
                </a:solidFill>
                <a:latin typeface="adalan Sans"/>
                <a:cs typeface="adalan Sans"/>
              </a:rPr>
              <a:t> · Banque Exemple — Paris</a:t>
            </a:r>
            <a:endParaRPr lang="fr-FR" sz="800" b="0" i="0" kern="100" dirty="0">
              <a:solidFill>
                <a:srgbClr val="A94D08"/>
              </a:solidFill>
              <a:latin typeface="adalan Mono Medium"/>
              <a:cs typeface="adalan Mono Medium"/>
            </a:endParaRPr>
          </a:p>
          <a:p>
            <a:pPr marL="165100">
              <a:lnSpc>
                <a:spcPts val="1300"/>
              </a:lnSpc>
              <a:spcBef>
                <a:spcPts val="250"/>
              </a:spcBef>
              <a:spcAft>
                <a:spcPts val="0"/>
              </a:spcAft>
              <a:buNone/>
            </a:pPr>
            <a:r>
              <a:rPr lang="fr-FR" sz="1000" b="1" i="0" kern="100" dirty="0">
                <a:solidFill>
                  <a:srgbClr val="1F175A"/>
                </a:solidFill>
                <a:latin typeface="adalan Sans"/>
                <a:cs typeface="adalan Sans"/>
              </a:rPr>
              <a:t>Mission : </a:t>
            </a:r>
            <a:r>
              <a:rPr lang="fr-FR" sz="1000" b="0" i="0" kern="100" dirty="0">
                <a:solidFill>
                  <a:srgbClr val="1F175A"/>
                </a:solidFill>
                <a:latin typeface="adalan Sans"/>
                <a:cs typeface="adalan Sans"/>
              </a:rPr>
              <a:t>mettre le reporting des risques en conformité avec BCBS 239.</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Cartographier les données de risque et leurs contrôles</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Piloter le plan de remédiation de la qualité des données</a:t>
            </a:r>
            <a:endParaRPr lang="fr-FR"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
            </a:r>
            <a:r>
              <a:rPr lang="fr-FR" sz="1000" b="0" i="0" kern="100" dirty="0">
                <a:solidFill>
                  <a:srgbClr val="4B467A"/>
                </a:solidFill>
                <a:latin typeface="adalan Sans"/>
                <a:cs typeface="adalan Sans"/>
              </a:rPr>
              <a:t>Coordonner les équipes IT, risques et finance</a:t>
            </a:r>
            <a:endParaRPr lang="fr-FR" sz="1000" b="1" i="0" kern="100" dirty="0">
              <a:solidFill>
                <a:srgbClr val="1F175A"/>
              </a:solidFill>
              <a:latin typeface="adalan Sans"/>
              <a:cs typeface="adalan Sans"/>
            </a:endParaRPr>
          </a:p>
          <a:p>
            <a:pPr marL="165100">
              <a:lnSpc>
                <a:spcPts val="1300"/>
              </a:lnSpc>
              <a:spcBef>
                <a:spcPts val="300"/>
              </a:spcBef>
              <a:spcAft>
                <a:spcPts val="0"/>
              </a:spcAft>
              <a:buNone/>
            </a:pPr>
            <a:r>
              <a:rPr lang="fr-FR" sz="1000" b="1" i="0" kern="100" dirty="0">
                <a:solidFill>
                  <a:srgbClr val="1F175A"/>
                </a:solidFill>
                <a:latin typeface="adalan Sans"/>
                <a:cs typeface="adalan Sans"/>
              </a:rPr>
              <a:t>Environnement : </a:t>
            </a:r>
            <a:r>
              <a:rPr lang="fr-FR" sz="850" b="0" i="0" kern="100" dirty="0">
                <a:solidFill>
                  <a:srgbClr val="4B467A"/>
                </a:solidFill>
                <a:latin typeface="adalan Mono"/>
                <a:cs typeface="adalan Mono"/>
              </a:rPr>
              <a:t>Jira, SQL, Excel</a:t>
            </a:r>
            <a:endParaRPr lang="fr-FR" sz="1000" b="1" i="0" kern="100" dirty="0">
              <a:solidFill>
                <a:srgbClr val="1F175A"/>
              </a:solidFill>
              <a:latin typeface="adalan Sans"/>
              <a:cs typeface="adalan Sans"/>
            </a:endParaRPr>
          </a:p>
          <a:p>
            <a:pPr marL="165100" indent="-165100">
              <a:lnSpc>
                <a:spcPts val="1020"/>
              </a:lnSpc>
              <a:spcBef>
                <a:spcPts val="1200"/>
              </a:spcBef>
              <a:spcAft>
                <a:spcPts val="200"/>
              </a:spcAft>
              <a:buClr>
                <a:srgbClr val="A94D08"/>
              </a:buClr>
              <a:buSzPct val="85000"/>
              <a:buFont typeface="adalan Mono"/>
              <a:buChar char="■"/>
            </a:pPr>
            <a:r>
              <a:rPr lang="fr-FR" sz="850" b="0" i="0" cap="all" spc="136" kern="100" dirty="0">
                <a:solidFill>
                  <a:srgbClr val="A94D08"/>
                </a:solidFill>
                <a:latin typeface="adalan Mono Medium"/>
                <a:cs typeface="adalan Mono Medium"/>
              </a:rPr>
              <a:t>Autres expériences</a:t>
            </a:r>
            <a:endParaRPr lang="fr-FR" sz="850" b="0" i="0" cap="all" spc="136" kern="100" dirty="0">
              <a:solidFill>
                <a:srgbClr val="A94D08"/>
              </a:solidFill>
              <a:latin typeface="adalan Mono Medium"/>
              <a:cs typeface="adalan Mono Medium"/>
            </a:endParaRPr>
          </a:p>
          <a:p>
            <a:pPr marL="304800" indent="-139700">
              <a:lnSpc>
                <a:spcPts val="1280"/>
              </a:lnSpc>
              <a:spcBef>
                <a:spcPts val="150"/>
              </a:spcBef>
              <a:spcAft>
                <a:spcPts val="0"/>
              </a:spcAft>
              <a:buClr>
                <a:srgbClr val="F9A66B"/>
              </a:buClr>
              <a:buSzPct val="60000"/>
              <a:buFont typeface="adalan Mono"/>
              <a:buChar char="■"/>
            </a:pPr>
            <a:r>
              <a:rPr lang="fr-FR" sz="1000" b="1" i="0" kern="100" dirty="0">
                <a:solidFill>
                  <a:srgbClr val="1F175A"/>
                </a:solidFill>
                <a:latin typeface="adalan Sans"/>
                <a:cs typeface="adalan Sans"/>
              </a:rPr>
              <a:t>Consultante MOA, Cabinet Exemple (2011-2014) : </a:t>
            </a:r>
            <a:r>
              <a:rPr lang="fr-FR" sz="1000" b="0" i="0" kern="100" dirty="0">
                <a:solidFill>
                  <a:srgbClr val="4B467A"/>
                </a:solidFill>
                <a:latin typeface="adalan Sans"/>
                <a:cs typeface="adalan Sans"/>
              </a:rPr>
              <a:t>banque de détail, recueil des besoins, spécifications, recette</a:t>
            </a:r>
            <a:endParaRPr lang="fr-FR" sz="1000" b="1" i="0" kern="100" dirty="0">
              <a:solidFill>
                <a:srgbClr val="1F175A"/>
              </a:solidFill>
              <a:latin typeface="adalan Sans"/>
              <a:cs typeface="adalan Sans"/>
            </a:endParaRP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propos:surtitre"/>
          <p:cNvSpPr txBox="1"/>
          <p:nvPr/>
        </p:nvSpPr>
        <p:spPr>
          <a:xfrm>
            <a:off x="609600" y="533400"/>
            <a:ext cx="5715000" cy="190500"/>
          </a:xfrm>
          <a:prstGeom prst="rect">
            <a:avLst/>
          </a:prstGeom>
          <a:noFill/>
        </p:spPr>
        <p:txBody>
          <a:bodyPr lIns="0" tIns="0" rIns="0" bIns="0" wrap="square" rtlCol="0" anchor="t">
            <a:noAutofit/>
          </a:bodyPr>
          <a:lstStyle/>
          <a:p>
            <a:pPr marL="203200" indent="-203200">
              <a:lnSpc>
                <a:spcPts val="1200"/>
              </a:lnSpc>
              <a:spcAft>
                <a:spcPts val="0"/>
              </a:spcAft>
              <a:buClr>
                <a:srgbClr val="F9A66B"/>
              </a:buClr>
              <a:buSzPct val="85000"/>
              <a:buFont typeface="adalan Mono"/>
              <a:buChar char="■"/>
            </a:pPr>
            <a:r>
              <a:rPr lang="fr-FR" sz="1000" b="0" i="0" cap="all" spc="240" kern="100" dirty="0">
                <a:solidFill>
                  <a:srgbClr val="F9A66B"/>
                </a:solidFill>
                <a:latin typeface="adalan Mono Medium"/>
                <a:cs typeface="adalan Mono Medium"/>
              </a:rPr>
              <a:t>À propos de nous</a:t>
            </a:r>
            <a:endParaRPr lang="fr-FR" sz="1000" b="0" i="0" cap="all" spc="240" kern="100" dirty="0">
              <a:solidFill>
                <a:srgbClr val="F9A66B"/>
              </a:solidFill>
              <a:latin typeface="adalan Mono Medium"/>
              <a:cs typeface="adalan Mono Medium"/>
            </a:endParaRPr>
          </a:p>
        </p:txBody>
      </p:sp>
      <p:pic>
        <p:nvPicPr>
          <p:cNvPr id="3" name="logo" descr="adalan"/>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 y="863600"/>
            <a:ext cx="2413000" cy="650660"/>
          </a:xfrm>
          <a:prstGeom prst="rect">
            <a:avLst/>
          </a:prstGeom>
        </p:spPr>
      </p:pic>
      <p:sp>
        <p:nvSpPr>
          <p:cNvPr id="4" name="signature"/>
          <p:cNvSpPr txBox="1"/>
          <p:nvPr/>
        </p:nvSpPr>
        <p:spPr>
          <a:xfrm>
            <a:off x="635000" y="1651000"/>
            <a:ext cx="3810000" cy="152400"/>
          </a:xfrm>
          <a:prstGeom prst="rect">
            <a:avLst/>
          </a:prstGeom>
          <a:noFill/>
        </p:spPr>
        <p:txBody>
          <a:bodyPr lIns="0" tIns="0" rIns="0" bIns="0" wrap="square" rtlCol="0" anchor="t">
            <a:noAutofit/>
          </a:bodyPr>
          <a:lstStyle/>
          <a:p>
            <a:pPr>
              <a:lnSpc>
                <a:spcPts val="900"/>
              </a:lnSpc>
              <a:spcAft>
                <a:spcPts val="0"/>
              </a:spcAft>
              <a:buNone/>
            </a:pPr>
            <a:r>
              <a:rPr lang="fr-FR" sz="750" b="0" i="0" cap="all" spc="150" kern="100" dirty="0">
                <a:solidFill>
                  <a:srgbClr val="FFFFFF">
                    <a:alpha val="62000"/>
                  </a:srgbClr>
                </a:solidFill>
                <a:latin typeface="adalan Mono"/>
                <a:cs typeface="adalan Mono"/>
              </a:rPr>
              <a:t>AI Driven Insight</a:t>
            </a:r>
            <a:endParaRPr lang="fr-FR" sz="750" b="0" i="0" cap="all" spc="150" kern="100" dirty="0">
              <a:solidFill>
                <a:srgbClr val="FFFFFF">
                  <a:alpha val="62000"/>
                </a:srgbClr>
              </a:solidFill>
              <a:latin typeface="adalan Mono"/>
              <a:cs typeface="adalan Mono"/>
            </a:endParaRPr>
          </a:p>
        </p:txBody>
      </p:sp>
      <p:sp>
        <p:nvSpPr>
          <p:cNvPr id="5" name="apropos:texte"/>
          <p:cNvSpPr txBox="1"/>
          <p:nvPr/>
        </p:nvSpPr>
        <p:spPr>
          <a:xfrm>
            <a:off x="609600" y="2006600"/>
            <a:ext cx="10160000" cy="952500"/>
          </a:xfrm>
          <a:prstGeom prst="rect">
            <a:avLst/>
          </a:prstGeom>
          <a:noFill/>
        </p:spPr>
        <p:txBody>
          <a:bodyPr lIns="0" tIns="0" rIns="0" bIns="0" wrap="square" rtlCol="0" anchor="t">
            <a:noAutofit/>
          </a:bodyPr>
          <a:lstStyle/>
          <a:p>
            <a:pPr>
              <a:lnSpc>
                <a:spcPts val="2030"/>
              </a:lnSpc>
              <a:spcAft>
                <a:spcPts val="0"/>
              </a:spcAft>
              <a:buNone/>
            </a:pPr>
            <a:r>
              <a:rPr lang="fr-FR" sz="1400" b="1" i="0" kern="100" dirty="0">
                <a:solidFill>
                  <a:srgbClr val="FFFFFF"/>
                </a:solidFill>
                <a:latin typeface="adalan Sans"/>
                <a:cs typeface="adalan Sans"/>
              </a:rPr>
              <a:t>adalan</a:t>
            </a:r>
            <a:r>
              <a:rPr lang="fr-FR" sz="1400" b="0" i="0" kern="100" dirty="0">
                <a:solidFill>
                  <a:srgbClr val="FFFFFF">
                    <a:alpha val="92000"/>
                  </a:srgbClr>
                </a:solidFill>
                <a:latin typeface="adalan Sans Light"/>
                <a:cs typeface="adalan Sans Light"/>
              </a:rPr>
              <a:t> est né à Paris le 1er octobre 2023, en hommage à Ada Lovelace et Alan Turing. Il réunit des consultant(e)s seniors formé(e)s et outillé(e)s en IA, et une Factory qui conçoit, développe et déploie des applications et des agents IA. Nos valeurs : expertise, bienveillance, intelligence collective, engagement, impact social.</a:t>
            </a:r>
            <a:endParaRPr lang="fr-FR" sz="1400" b="1" i="0" kern="100" dirty="0">
              <a:solidFill>
                <a:srgbClr val="FFFFFF"/>
              </a:solidFill>
              <a:latin typeface="adalan Sans"/>
              <a:cs typeface="adalan Sans"/>
            </a:endParaRPr>
          </a:p>
        </p:txBody>
      </p:sp>
      <p:sp>
        <p:nvSpPr>
          <p:cNvPr id="6" name="apropos:modele"/>
          <p:cNvSpPr txBox="1"/>
          <p:nvPr/>
        </p:nvSpPr>
        <p:spPr>
          <a:xfrm>
            <a:off x="609600" y="3429000"/>
            <a:ext cx="4445000" cy="165100"/>
          </a:xfrm>
          <a:prstGeom prst="rect">
            <a:avLst/>
          </a:prstGeom>
          <a:noFill/>
        </p:spPr>
        <p:txBody>
          <a:bodyPr lIns="0" tIns="0" rIns="0" bIns="0" wrap="square" rtlCol="0" anchor="t">
            <a:noAutofit/>
          </a:bodyPr>
          <a:lstStyle/>
          <a:p>
            <a:pPr marL="165100" indent="-165100">
              <a:lnSpc>
                <a:spcPts val="1080"/>
              </a:lnSpc>
              <a:spcAft>
                <a:spcPts val="0"/>
              </a:spcAft>
              <a:buClr>
                <a:srgbClr val="F9A66B"/>
              </a:buClr>
              <a:buSzPct val="85000"/>
              <a:buFont typeface="adalan Mono"/>
              <a:buChar char="■"/>
            </a:pPr>
            <a:r>
              <a:rPr lang="fr-FR" sz="900" b="0" i="0" cap="all" spc="180" kern="100" dirty="0">
                <a:solidFill>
                  <a:srgbClr val="F9A66B"/>
                </a:solidFill>
                <a:latin typeface="adalan Mono Medium"/>
                <a:cs typeface="adalan Mono Medium"/>
              </a:rPr>
              <a:t>Notre modèle</a:t>
            </a:r>
            <a:endParaRPr lang="fr-FR" sz="900" b="0" i="0" cap="all" spc="180" kern="100" dirty="0">
              <a:solidFill>
                <a:srgbClr val="F9A66B"/>
              </a:solidFill>
              <a:latin typeface="adalan Mono Medium"/>
              <a:cs typeface="adalan Mono Medium"/>
            </a:endParaRPr>
          </a:p>
        </p:txBody>
      </p:sp>
      <p:sp>
        <p:nvSpPr>
          <p:cNvPr id="7" name="carte:modele1"/>
          <p:cNvSpPr/>
          <p:nvPr/>
        </p:nvSpPr>
        <p:spPr>
          <a:xfrm>
            <a:off x="609600" y="3746500"/>
            <a:ext cx="2362200" cy="2133600"/>
          </a:xfrm>
          <a:prstGeom prst="round2DiagRect">
            <a:avLst>
              <a:gd name="adj1" fmla="val 8333"/>
              <a:gd name="adj2" fmla="val 1785"/>
            </a:avLst>
          </a:prstGeom>
          <a:solidFill>
            <a:srgbClr val="FFFFFF">
              <a:alpha val="6000"/>
            </a:srgbClr>
          </a:solidFill>
          <a:ln w="6350">
            <a:solidFill>
              <a:srgbClr val="FFFFFF">
                <a:alpha val="14000"/>
              </a:srgbClr>
            </a:solidFill>
          </a:ln>
        </p:spPr>
        <p:txBody>
          <a:bodyPr rtlCol="0" anchor="ctr"/>
          <a:lstStyle/>
          <a:p>
            <a:pPr algn="ctr"/>
          </a:p>
        </p:txBody>
      </p:sp>
      <p:sp>
        <p:nvSpPr>
          <p:cNvPr id="8" name="apropos:n1"/>
          <p:cNvSpPr txBox="1"/>
          <p:nvPr/>
        </p:nvSpPr>
        <p:spPr>
          <a:xfrm>
            <a:off x="812800" y="3860800"/>
            <a:ext cx="1955800" cy="825500"/>
          </a:xfrm>
          <a:prstGeom prst="rect">
            <a:avLst/>
          </a:prstGeom>
          <a:noFill/>
        </p:spPr>
        <p:txBody>
          <a:bodyPr lIns="0" tIns="0" rIns="0" bIns="0" wrap="square" rtlCol="0" anchor="t">
            <a:noAutofit/>
          </a:bodyPr>
          <a:lstStyle/>
          <a:p>
            <a:pPr>
              <a:lnSpc>
                <a:spcPts val="6000"/>
              </a:lnSpc>
              <a:spcAft>
                <a:spcPts val="0"/>
              </a:spcAft>
              <a:buNone/>
            </a:pPr>
            <a:r>
              <a:rPr lang="fr-FR" sz="6000" b="0" i="0" spc="-240" kern="100" dirty="0">
                <a:gradFill rotWithShape="1">
                  <a:gsLst>
                    <a:gs pos="0">
                      <a:srgbClr val="F9A66B"/>
                    </a:gs>
                    <a:gs pos="45000">
                      <a:srgbClr val="F9A66B">
                        <a:alpha val="82000"/>
                      </a:srgbClr>
                    </a:gs>
                    <a:gs pos="100000">
                      <a:srgbClr val="F9A66B">
                        <a:alpha val="10000"/>
                      </a:srgbClr>
                    </a:gs>
                  </a:gsLst>
                  <a:lin ang="5400000" scaled="0"/>
                </a:gradFill>
                <a:latin typeface="adalan Display"/>
                <a:cs typeface="adalan Display"/>
              </a:rPr>
              <a:t>1</a:t>
            </a:r>
            <a:endParaRPr lang="fr-FR" sz="6000" b="0" i="0" spc="-240" kern="100" dirty="0">
              <a:gradFill rotWithShape="1">
                <a:gsLst>
                  <a:gs pos="0">
                    <a:srgbClr val="F9A66B"/>
                  </a:gs>
                  <a:gs pos="45000">
                    <a:srgbClr val="F9A66B">
                      <a:alpha val="82000"/>
                    </a:srgbClr>
                  </a:gs>
                  <a:gs pos="100000">
                    <a:srgbClr val="F9A66B">
                      <a:alpha val="10000"/>
                    </a:srgbClr>
                  </a:gs>
                </a:gsLst>
                <a:lin ang="5400000" scaled="0"/>
              </a:gradFill>
              <a:latin typeface="adalan Display"/>
              <a:cs typeface="adalan Display"/>
            </a:endParaRPr>
          </a:p>
        </p:txBody>
      </p:sp>
      <p:sp>
        <p:nvSpPr>
          <p:cNvPr id="9" name="apropos:l1"/>
          <p:cNvSpPr txBox="1"/>
          <p:nvPr/>
        </p:nvSpPr>
        <p:spPr>
          <a:xfrm>
            <a:off x="812800" y="4762500"/>
            <a:ext cx="1955800" cy="279400"/>
          </a:xfrm>
          <a:prstGeom prst="rect">
            <a:avLst/>
          </a:prstGeom>
          <a:noFill/>
        </p:spPr>
        <p:txBody>
          <a:bodyPr lIns="0" tIns="0" rIns="0" bIns="0" wrap="square" rtlCol="0" anchor="t">
            <a:noAutofit/>
          </a:bodyPr>
          <a:lstStyle/>
          <a:p>
            <a:pPr>
              <a:lnSpc>
                <a:spcPts val="1955"/>
              </a:lnSpc>
              <a:spcAft>
                <a:spcPts val="0"/>
              </a:spcAft>
              <a:buNone/>
            </a:pPr>
            <a:r>
              <a:rPr lang="fr-FR" sz="1700" b="0" i="0" spc="-17" kern="100" dirty="0">
                <a:solidFill>
                  <a:srgbClr val="FFFFFF"/>
                </a:solidFill>
                <a:latin typeface="adalan Heading"/>
                <a:cs typeface="adalan Heading"/>
              </a:rPr>
              <a:t>ambition</a:t>
            </a:r>
            <a:endParaRPr lang="fr-FR" sz="1700" b="0" i="0" spc="-17" kern="100" dirty="0">
              <a:solidFill>
                <a:srgbClr val="FFFFFF"/>
              </a:solidFill>
              <a:latin typeface="adalan Heading"/>
              <a:cs typeface="adalan Heading"/>
            </a:endParaRPr>
          </a:p>
        </p:txBody>
      </p:sp>
      <p:sp>
        <p:nvSpPr>
          <p:cNvPr id="10" name="apropos:d1"/>
          <p:cNvSpPr txBox="1"/>
          <p:nvPr/>
        </p:nvSpPr>
        <p:spPr>
          <a:xfrm>
            <a:off x="812800" y="5130800"/>
            <a:ext cx="1955800" cy="571500"/>
          </a:xfrm>
          <a:prstGeom prst="rect">
            <a:avLst/>
          </a:prstGeom>
          <a:noFill/>
        </p:spPr>
        <p:txBody>
          <a:bodyPr lIns="0" tIns="0" rIns="0" bIns="0" wrap="square" rtlCol="0" anchor="t">
            <a:noAutofit/>
          </a:bodyPr>
          <a:lstStyle/>
          <a:p>
            <a:pPr>
              <a:lnSpc>
                <a:spcPts val="1491"/>
              </a:lnSpc>
              <a:spcAft>
                <a:spcPts val="0"/>
              </a:spcAft>
              <a:buNone/>
            </a:pPr>
            <a:r>
              <a:rPr lang="fr-FR" sz="1050" b="0" i="0" kern="100" dirty="0">
                <a:solidFill>
                  <a:srgbClr val="CFCBEE"/>
                </a:solidFill>
                <a:latin typeface="adalan Sans"/>
                <a:cs typeface="adalan Sans"/>
              </a:rPr>
              <a:t>Grandir ensemble, en partageant nos outils, nos savoir-faire et nos valeurs</a:t>
            </a:r>
            <a:endParaRPr lang="fr-FR" sz="1050" b="0" i="0" kern="100" dirty="0">
              <a:solidFill>
                <a:srgbClr val="CFCBEE"/>
              </a:solidFill>
              <a:latin typeface="adalan Sans"/>
              <a:cs typeface="adalan Sans"/>
            </a:endParaRPr>
          </a:p>
        </p:txBody>
      </p:sp>
      <p:sp>
        <p:nvSpPr>
          <p:cNvPr id="11" name="carte:modele2"/>
          <p:cNvSpPr/>
          <p:nvPr/>
        </p:nvSpPr>
        <p:spPr>
          <a:xfrm>
            <a:off x="3124200" y="3746500"/>
            <a:ext cx="2362200" cy="2133600"/>
          </a:xfrm>
          <a:prstGeom prst="round2DiagRect">
            <a:avLst>
              <a:gd name="adj1" fmla="val 8333"/>
              <a:gd name="adj2" fmla="val 1785"/>
            </a:avLst>
          </a:prstGeom>
          <a:solidFill>
            <a:srgbClr val="FFFFFF">
              <a:alpha val="6000"/>
            </a:srgbClr>
          </a:solidFill>
          <a:ln w="6350">
            <a:solidFill>
              <a:srgbClr val="FFFFFF">
                <a:alpha val="14000"/>
              </a:srgbClr>
            </a:solidFill>
          </a:ln>
        </p:spPr>
        <p:txBody>
          <a:bodyPr rtlCol="0" anchor="ctr"/>
          <a:lstStyle/>
          <a:p>
            <a:pPr algn="ctr"/>
          </a:p>
        </p:txBody>
      </p:sp>
      <p:sp>
        <p:nvSpPr>
          <p:cNvPr id="12" name="apropos:n2"/>
          <p:cNvSpPr txBox="1"/>
          <p:nvPr/>
        </p:nvSpPr>
        <p:spPr>
          <a:xfrm>
            <a:off x="3327400" y="3860800"/>
            <a:ext cx="1955800" cy="825500"/>
          </a:xfrm>
          <a:prstGeom prst="rect">
            <a:avLst/>
          </a:prstGeom>
          <a:noFill/>
        </p:spPr>
        <p:txBody>
          <a:bodyPr lIns="0" tIns="0" rIns="0" bIns="0" wrap="square" rtlCol="0" anchor="t">
            <a:noAutofit/>
          </a:bodyPr>
          <a:lstStyle/>
          <a:p>
            <a:pPr>
              <a:lnSpc>
                <a:spcPts val="6000"/>
              </a:lnSpc>
              <a:spcAft>
                <a:spcPts val="0"/>
              </a:spcAft>
              <a:buNone/>
            </a:pPr>
            <a:r>
              <a:rPr lang="fr-FR" sz="6000" b="0" i="0" spc="-240" kern="100" dirty="0">
                <a:gradFill rotWithShape="1">
                  <a:gsLst>
                    <a:gs pos="0">
                      <a:srgbClr val="F9A66B"/>
                    </a:gs>
                    <a:gs pos="45000">
                      <a:srgbClr val="F9A66B">
                        <a:alpha val="82000"/>
                      </a:srgbClr>
                    </a:gs>
                    <a:gs pos="100000">
                      <a:srgbClr val="F9A66B">
                        <a:alpha val="10000"/>
                      </a:srgbClr>
                    </a:gs>
                  </a:gsLst>
                  <a:lin ang="5400000" scaled="0"/>
                </a:gradFill>
                <a:latin typeface="adalan Display"/>
                <a:cs typeface="adalan Display"/>
              </a:rPr>
              <a:t>2</a:t>
            </a:r>
            <a:endParaRPr lang="fr-FR" sz="6000" b="0" i="0" spc="-240" kern="100" dirty="0">
              <a:gradFill rotWithShape="1">
                <a:gsLst>
                  <a:gs pos="0">
                    <a:srgbClr val="F9A66B"/>
                  </a:gs>
                  <a:gs pos="45000">
                    <a:srgbClr val="F9A66B">
                      <a:alpha val="82000"/>
                    </a:srgbClr>
                  </a:gs>
                  <a:gs pos="100000">
                    <a:srgbClr val="F9A66B">
                      <a:alpha val="10000"/>
                    </a:srgbClr>
                  </a:gs>
                </a:gsLst>
                <a:lin ang="5400000" scaled="0"/>
              </a:gradFill>
              <a:latin typeface="adalan Display"/>
              <a:cs typeface="adalan Display"/>
            </a:endParaRPr>
          </a:p>
        </p:txBody>
      </p:sp>
      <p:sp>
        <p:nvSpPr>
          <p:cNvPr id="13" name="apropos:l2"/>
          <p:cNvSpPr txBox="1"/>
          <p:nvPr/>
        </p:nvSpPr>
        <p:spPr>
          <a:xfrm>
            <a:off x="3327400" y="4762500"/>
            <a:ext cx="1955800" cy="279400"/>
          </a:xfrm>
          <a:prstGeom prst="rect">
            <a:avLst/>
          </a:prstGeom>
          <a:noFill/>
        </p:spPr>
        <p:txBody>
          <a:bodyPr lIns="0" tIns="0" rIns="0" bIns="0" wrap="square" rtlCol="0" anchor="t">
            <a:noAutofit/>
          </a:bodyPr>
          <a:lstStyle/>
          <a:p>
            <a:pPr>
              <a:lnSpc>
                <a:spcPts val="1955"/>
              </a:lnSpc>
              <a:spcAft>
                <a:spcPts val="0"/>
              </a:spcAft>
              <a:buNone/>
            </a:pPr>
            <a:r>
              <a:rPr lang="fr-FR" sz="1700" b="0" i="0" spc="-17" kern="100" dirty="0">
                <a:solidFill>
                  <a:srgbClr val="FFFFFF"/>
                </a:solidFill>
                <a:latin typeface="adalan Heading"/>
                <a:cs typeface="adalan Heading"/>
              </a:rPr>
              <a:t>activités</a:t>
            </a:r>
            <a:endParaRPr lang="fr-FR" sz="1700" b="0" i="0" spc="-17" kern="100" dirty="0">
              <a:solidFill>
                <a:srgbClr val="FFFFFF"/>
              </a:solidFill>
              <a:latin typeface="adalan Heading"/>
              <a:cs typeface="adalan Heading"/>
            </a:endParaRPr>
          </a:p>
        </p:txBody>
      </p:sp>
      <p:sp>
        <p:nvSpPr>
          <p:cNvPr id="14" name="apropos:d2"/>
          <p:cNvSpPr txBox="1"/>
          <p:nvPr/>
        </p:nvSpPr>
        <p:spPr>
          <a:xfrm>
            <a:off x="3327400" y="5130800"/>
            <a:ext cx="1955800" cy="571500"/>
          </a:xfrm>
          <a:prstGeom prst="rect">
            <a:avLst/>
          </a:prstGeom>
          <a:noFill/>
        </p:spPr>
        <p:txBody>
          <a:bodyPr lIns="0" tIns="0" rIns="0" bIns="0" wrap="square" rtlCol="0" anchor="t">
            <a:noAutofit/>
          </a:bodyPr>
          <a:lstStyle/>
          <a:p>
            <a:pPr>
              <a:lnSpc>
                <a:spcPts val="1491"/>
              </a:lnSpc>
              <a:spcAft>
                <a:spcPts val="0"/>
              </a:spcAft>
              <a:buNone/>
            </a:pPr>
            <a:r>
              <a:rPr lang="fr-FR" sz="1050" b="0" i="0" kern="100" dirty="0">
                <a:solidFill>
                  <a:srgbClr val="CFCBEE"/>
                </a:solidFill>
                <a:latin typeface="adalan Sans"/>
                <a:cs typeface="adalan Sans"/>
              </a:rPr>
              <a:t>Consulting et Factory : des experts augmentés, des outils qui tournent</a:t>
            </a:r>
            <a:endParaRPr lang="fr-FR" sz="1050" b="0" i="0" kern="100" dirty="0">
              <a:solidFill>
                <a:srgbClr val="CFCBEE"/>
              </a:solidFill>
              <a:latin typeface="adalan Sans"/>
              <a:cs typeface="adalan Sans"/>
            </a:endParaRPr>
          </a:p>
        </p:txBody>
      </p:sp>
      <p:sp>
        <p:nvSpPr>
          <p:cNvPr id="15" name="carte:modele3"/>
          <p:cNvSpPr/>
          <p:nvPr/>
        </p:nvSpPr>
        <p:spPr>
          <a:xfrm>
            <a:off x="5638800" y="3746500"/>
            <a:ext cx="2362200" cy="2133600"/>
          </a:xfrm>
          <a:prstGeom prst="round2DiagRect">
            <a:avLst>
              <a:gd name="adj1" fmla="val 8333"/>
              <a:gd name="adj2" fmla="val 1785"/>
            </a:avLst>
          </a:prstGeom>
          <a:solidFill>
            <a:srgbClr val="FFFFFF">
              <a:alpha val="6000"/>
            </a:srgbClr>
          </a:solidFill>
          <a:ln w="6350">
            <a:solidFill>
              <a:srgbClr val="FFFFFF">
                <a:alpha val="14000"/>
              </a:srgbClr>
            </a:solidFill>
          </a:ln>
        </p:spPr>
        <p:txBody>
          <a:bodyPr rtlCol="0" anchor="ctr"/>
          <a:lstStyle/>
          <a:p>
            <a:pPr algn="ctr"/>
          </a:p>
        </p:txBody>
      </p:sp>
      <p:sp>
        <p:nvSpPr>
          <p:cNvPr id="16" name="apropos:n3"/>
          <p:cNvSpPr txBox="1"/>
          <p:nvPr/>
        </p:nvSpPr>
        <p:spPr>
          <a:xfrm>
            <a:off x="5842000" y="3860800"/>
            <a:ext cx="1955800" cy="825500"/>
          </a:xfrm>
          <a:prstGeom prst="rect">
            <a:avLst/>
          </a:prstGeom>
          <a:noFill/>
        </p:spPr>
        <p:txBody>
          <a:bodyPr lIns="0" tIns="0" rIns="0" bIns="0" wrap="square" rtlCol="0" anchor="t">
            <a:noAutofit/>
          </a:bodyPr>
          <a:lstStyle/>
          <a:p>
            <a:pPr>
              <a:lnSpc>
                <a:spcPts val="6000"/>
              </a:lnSpc>
              <a:spcAft>
                <a:spcPts val="0"/>
              </a:spcAft>
              <a:buNone/>
            </a:pPr>
            <a:r>
              <a:rPr lang="fr-FR" sz="6000" b="0" i="0" spc="-240" kern="100" dirty="0">
                <a:gradFill rotWithShape="1">
                  <a:gsLst>
                    <a:gs pos="0">
                      <a:srgbClr val="F9A66B"/>
                    </a:gs>
                    <a:gs pos="45000">
                      <a:srgbClr val="F9A66B">
                        <a:alpha val="82000"/>
                      </a:srgbClr>
                    </a:gs>
                    <a:gs pos="100000">
                      <a:srgbClr val="F9A66B">
                        <a:alpha val="10000"/>
                      </a:srgbClr>
                    </a:gs>
                  </a:gsLst>
                  <a:lin ang="5400000" scaled="0"/>
                </a:gradFill>
                <a:latin typeface="adalan Display"/>
                <a:cs typeface="adalan Display"/>
              </a:rPr>
              <a:t>3</a:t>
            </a:r>
            <a:endParaRPr lang="fr-FR" sz="6000" b="0" i="0" spc="-240" kern="100" dirty="0">
              <a:gradFill rotWithShape="1">
                <a:gsLst>
                  <a:gs pos="0">
                    <a:srgbClr val="F9A66B"/>
                  </a:gs>
                  <a:gs pos="45000">
                    <a:srgbClr val="F9A66B">
                      <a:alpha val="82000"/>
                    </a:srgbClr>
                  </a:gs>
                  <a:gs pos="100000">
                    <a:srgbClr val="F9A66B">
                      <a:alpha val="10000"/>
                    </a:srgbClr>
                  </a:gs>
                </a:gsLst>
                <a:lin ang="5400000" scaled="0"/>
              </a:gradFill>
              <a:latin typeface="adalan Display"/>
              <a:cs typeface="adalan Display"/>
            </a:endParaRPr>
          </a:p>
        </p:txBody>
      </p:sp>
      <p:sp>
        <p:nvSpPr>
          <p:cNvPr id="17" name="apropos:l3"/>
          <p:cNvSpPr txBox="1"/>
          <p:nvPr/>
        </p:nvSpPr>
        <p:spPr>
          <a:xfrm>
            <a:off x="5842000" y="4762500"/>
            <a:ext cx="1955800" cy="279400"/>
          </a:xfrm>
          <a:prstGeom prst="rect">
            <a:avLst/>
          </a:prstGeom>
          <a:noFill/>
        </p:spPr>
        <p:txBody>
          <a:bodyPr lIns="0" tIns="0" rIns="0" bIns="0" wrap="square" rtlCol="0" anchor="t">
            <a:noAutofit/>
          </a:bodyPr>
          <a:lstStyle/>
          <a:p>
            <a:pPr>
              <a:lnSpc>
                <a:spcPts val="1955"/>
              </a:lnSpc>
              <a:spcAft>
                <a:spcPts val="0"/>
              </a:spcAft>
              <a:buNone/>
            </a:pPr>
            <a:r>
              <a:rPr lang="fr-FR" sz="1700" b="0" i="0" spc="-17" kern="100" dirty="0">
                <a:solidFill>
                  <a:srgbClr val="FFFFFF"/>
                </a:solidFill>
                <a:latin typeface="adalan Heading"/>
                <a:cs typeface="adalan Heading"/>
              </a:rPr>
              <a:t>piliers</a:t>
            </a:r>
            <a:endParaRPr lang="fr-FR" sz="1700" b="0" i="0" spc="-17" kern="100" dirty="0">
              <a:solidFill>
                <a:srgbClr val="FFFFFF"/>
              </a:solidFill>
              <a:latin typeface="adalan Heading"/>
              <a:cs typeface="adalan Heading"/>
            </a:endParaRPr>
          </a:p>
        </p:txBody>
      </p:sp>
      <p:sp>
        <p:nvSpPr>
          <p:cNvPr id="18" name="apropos:d3"/>
          <p:cNvSpPr txBox="1"/>
          <p:nvPr/>
        </p:nvSpPr>
        <p:spPr>
          <a:xfrm>
            <a:off x="5842000" y="5130800"/>
            <a:ext cx="1955800" cy="571500"/>
          </a:xfrm>
          <a:prstGeom prst="rect">
            <a:avLst/>
          </a:prstGeom>
          <a:noFill/>
        </p:spPr>
        <p:txBody>
          <a:bodyPr lIns="0" tIns="0" rIns="0" bIns="0" wrap="square" rtlCol="0" anchor="t">
            <a:noAutofit/>
          </a:bodyPr>
          <a:lstStyle/>
          <a:p>
            <a:pPr>
              <a:lnSpc>
                <a:spcPts val="1491"/>
              </a:lnSpc>
              <a:spcAft>
                <a:spcPts val="0"/>
              </a:spcAft>
              <a:buNone/>
            </a:pPr>
            <a:r>
              <a:rPr lang="fr-FR" sz="1050" b="0" i="0" kern="100" dirty="0">
                <a:solidFill>
                  <a:srgbClr val="CFCBEE"/>
                </a:solidFill>
                <a:latin typeface="adalan Sans"/>
                <a:cs typeface="adalan Sans"/>
              </a:rPr>
              <a:t>Une expertise projet, une expertise métier, et l'IA</a:t>
            </a:r>
            <a:endParaRPr lang="fr-FR" sz="1050" b="0" i="0" kern="100" dirty="0">
              <a:solidFill>
                <a:srgbClr val="CFCBEE"/>
              </a:solidFill>
              <a:latin typeface="adalan Sans"/>
              <a:cs typeface="adalan Sans"/>
            </a:endParaRPr>
          </a:p>
        </p:txBody>
      </p:sp>
      <p:sp>
        <p:nvSpPr>
          <p:cNvPr id="19" name="apropos:equipe"/>
          <p:cNvSpPr txBox="1"/>
          <p:nvPr/>
        </p:nvSpPr>
        <p:spPr>
          <a:xfrm>
            <a:off x="8305800" y="3429000"/>
            <a:ext cx="3276600" cy="165100"/>
          </a:xfrm>
          <a:prstGeom prst="rect">
            <a:avLst/>
          </a:prstGeom>
          <a:noFill/>
        </p:spPr>
        <p:txBody>
          <a:bodyPr lIns="0" tIns="0" rIns="0" bIns="0" wrap="square" rtlCol="0" anchor="t">
            <a:noAutofit/>
          </a:bodyPr>
          <a:lstStyle/>
          <a:p>
            <a:pPr marL="165100" indent="-165100">
              <a:lnSpc>
                <a:spcPts val="1080"/>
              </a:lnSpc>
              <a:spcAft>
                <a:spcPts val="0"/>
              </a:spcAft>
              <a:buClr>
                <a:srgbClr val="F9A66B"/>
              </a:buClr>
              <a:buSzPct val="85000"/>
              <a:buFont typeface="adalan Mono"/>
              <a:buChar char="■"/>
            </a:pPr>
            <a:r>
              <a:rPr lang="fr-FR" sz="900" b="0" i="0" cap="all" spc="180" kern="100" dirty="0">
                <a:solidFill>
                  <a:srgbClr val="F9A66B"/>
                </a:solidFill>
                <a:latin typeface="adalan Mono Medium"/>
                <a:cs typeface="adalan Mono Medium"/>
              </a:rPr>
              <a:t>Notre équipe</a:t>
            </a:r>
            <a:endParaRPr lang="fr-FR" sz="900" b="0" i="0" cap="all" spc="180" kern="100" dirty="0">
              <a:solidFill>
                <a:srgbClr val="F9A66B"/>
              </a:solidFill>
              <a:latin typeface="adalan Mono Medium"/>
              <a:cs typeface="adalan Mono Medium"/>
            </a:endParaRPr>
          </a:p>
        </p:txBody>
      </p:sp>
      <p:sp>
        <p:nvSpPr>
          <p:cNvPr id="20" name="carte:equipe"/>
          <p:cNvSpPr/>
          <p:nvPr/>
        </p:nvSpPr>
        <p:spPr>
          <a:xfrm>
            <a:off x="8305800" y="3746500"/>
            <a:ext cx="3276600" cy="2133600"/>
          </a:xfrm>
          <a:prstGeom prst="round2DiagRect">
            <a:avLst>
              <a:gd name="adj1" fmla="val 8333"/>
              <a:gd name="adj2" fmla="val 1785"/>
            </a:avLst>
          </a:prstGeom>
          <a:solidFill>
            <a:srgbClr val="FFFFFF">
              <a:alpha val="6000"/>
            </a:srgbClr>
          </a:solidFill>
          <a:ln w="6350">
            <a:solidFill>
              <a:srgbClr val="FFFFFF">
                <a:alpha val="14000"/>
              </a:srgbClr>
            </a:solidFill>
          </a:ln>
        </p:spPr>
        <p:txBody>
          <a:bodyPr rtlCol="0" anchor="ctr"/>
          <a:lstStyle/>
          <a:p>
            <a:pPr algn="ctr"/>
          </a:p>
        </p:txBody>
      </p:sp>
      <p:sp>
        <p:nvSpPr>
          <p:cNvPr id="21" name="apropos:e1"/>
          <p:cNvSpPr txBox="1"/>
          <p:nvPr/>
        </p:nvSpPr>
        <p:spPr>
          <a:xfrm>
            <a:off x="8509000" y="3937000"/>
            <a:ext cx="2870200" cy="571500"/>
          </a:xfrm>
          <a:prstGeom prst="rect">
            <a:avLst/>
          </a:prstGeom>
          <a:noFill/>
        </p:spPr>
        <p:txBody>
          <a:bodyPr lIns="0" tIns="0" rIns="0" bIns="0" wrap="square" rtlCol="0" anchor="t">
            <a:noAutofit/>
          </a:bodyPr>
          <a:lstStyle/>
          <a:p>
            <a:pPr>
              <a:lnSpc>
                <a:spcPts val="938"/>
              </a:lnSpc>
              <a:spcAft>
                <a:spcPts val="400"/>
              </a:spcAft>
              <a:buNone/>
            </a:pPr>
            <a:r>
              <a:rPr lang="fr-FR" sz="750" b="0" i="0" cap="all" spc="105" kern="100" dirty="0">
                <a:solidFill>
                  <a:srgbClr val="F9A66B"/>
                </a:solidFill>
                <a:latin typeface="adalan Mono Medium"/>
                <a:cs typeface="adalan Mono Medium"/>
              </a:rPr>
              <a:t>Développement commercial et réseau</a:t>
            </a:r>
            <a:endParaRPr lang="fr-FR" sz="750" b="0" i="0" cap="all" spc="105" kern="100" dirty="0">
              <a:solidFill>
                <a:srgbClr val="F9A66B"/>
              </a:solidFill>
              <a:latin typeface="adalan Mono Medium"/>
              <a:cs typeface="adalan Mono Medium"/>
            </a:endParaRPr>
          </a:p>
          <a:p>
            <a:pPr>
              <a:lnSpc>
                <a:spcPts val="1725"/>
              </a:lnSpc>
              <a:spcBef>
                <a:spcPts val="0"/>
              </a:spcBef>
              <a:spcAft>
                <a:spcPts val="0"/>
              </a:spcAft>
              <a:buNone/>
            </a:pPr>
            <a:r>
              <a:rPr lang="fr-FR" sz="1500" b="0" i="0" spc="-15" kern="100" dirty="0">
                <a:solidFill>
                  <a:srgbClr val="FFFFFF"/>
                </a:solidFill>
                <a:latin typeface="adalan Heading"/>
                <a:cs typeface="adalan Heading"/>
              </a:rPr>
              <a:t>Nicolas</a:t>
            </a:r>
            <a:endParaRPr lang="fr-FR" sz="1500" b="0" i="0" spc="-15" kern="100" dirty="0">
              <a:solidFill>
                <a:srgbClr val="FFFFFF"/>
              </a:solidFill>
              <a:latin typeface="adalan Heading"/>
              <a:cs typeface="adalan Heading"/>
            </a:endParaRPr>
          </a:p>
        </p:txBody>
      </p:sp>
      <p:sp>
        <p:nvSpPr>
          <p:cNvPr id="22" name="filet:equipe1"/>
          <p:cNvSpPr/>
          <p:nvPr/>
        </p:nvSpPr>
        <p:spPr>
          <a:xfrm>
            <a:off x="8509000" y="4445000"/>
            <a:ext cx="2870200" cy="6350"/>
          </a:xfrm>
          <a:prstGeom prst="rect">
            <a:avLst/>
          </a:prstGeom>
          <a:solidFill>
            <a:srgbClr val="FFFFFF">
              <a:alpha val="14000"/>
            </a:srgbClr>
          </a:solidFill>
          <a:ln>
            <a:noFill/>
          </a:ln>
        </p:spPr>
        <p:txBody>
          <a:bodyPr rtlCol="0" anchor="ctr"/>
          <a:lstStyle/>
          <a:p>
            <a:pPr algn="ctr"/>
          </a:p>
        </p:txBody>
      </p:sp>
      <p:sp>
        <p:nvSpPr>
          <p:cNvPr id="23" name="apropos:e2"/>
          <p:cNvSpPr txBox="1"/>
          <p:nvPr/>
        </p:nvSpPr>
        <p:spPr>
          <a:xfrm>
            <a:off x="8509000" y="4584700"/>
            <a:ext cx="2870200" cy="571500"/>
          </a:xfrm>
          <a:prstGeom prst="rect">
            <a:avLst/>
          </a:prstGeom>
          <a:noFill/>
        </p:spPr>
        <p:txBody>
          <a:bodyPr lIns="0" tIns="0" rIns="0" bIns="0" wrap="square" rtlCol="0" anchor="t">
            <a:noAutofit/>
          </a:bodyPr>
          <a:lstStyle/>
          <a:p>
            <a:pPr>
              <a:lnSpc>
                <a:spcPts val="938"/>
              </a:lnSpc>
              <a:spcAft>
                <a:spcPts val="400"/>
              </a:spcAft>
              <a:buNone/>
            </a:pPr>
            <a:r>
              <a:rPr lang="fr-FR" sz="750" b="0" i="0" cap="all" spc="105" kern="100" dirty="0">
                <a:solidFill>
                  <a:srgbClr val="F9A66B"/>
                </a:solidFill>
                <a:latin typeface="adalan Mono Medium"/>
                <a:cs typeface="adalan Mono Medium"/>
              </a:rPr>
              <a:t>Factory</a:t>
            </a:r>
            <a:endParaRPr lang="fr-FR" sz="750" b="0" i="0" cap="all" spc="105" kern="100" dirty="0">
              <a:solidFill>
                <a:srgbClr val="F9A66B"/>
              </a:solidFill>
              <a:latin typeface="adalan Mono Medium"/>
              <a:cs typeface="adalan Mono Medium"/>
            </a:endParaRPr>
          </a:p>
          <a:p>
            <a:pPr>
              <a:lnSpc>
                <a:spcPts val="1725"/>
              </a:lnSpc>
              <a:spcBef>
                <a:spcPts val="0"/>
              </a:spcBef>
              <a:spcAft>
                <a:spcPts val="0"/>
              </a:spcAft>
              <a:buNone/>
            </a:pPr>
            <a:r>
              <a:rPr lang="fr-FR" sz="1500" b="0" i="0" spc="-15" kern="100" dirty="0">
                <a:solidFill>
                  <a:srgbClr val="FFFFFF"/>
                </a:solidFill>
                <a:latin typeface="adalan Heading"/>
                <a:cs typeface="adalan Heading"/>
              </a:rPr>
              <a:t>Etienne, Olivier</a:t>
            </a:r>
            <a:endParaRPr lang="fr-FR" sz="1500" b="0" i="0" spc="-15" kern="100" dirty="0">
              <a:solidFill>
                <a:srgbClr val="FFFFFF"/>
              </a:solidFill>
              <a:latin typeface="adalan Heading"/>
              <a:cs typeface="adalan Heading"/>
            </a:endParaRPr>
          </a:p>
        </p:txBody>
      </p:sp>
      <p:sp>
        <p:nvSpPr>
          <p:cNvPr id="24" name="filet:equipe2"/>
          <p:cNvSpPr/>
          <p:nvPr/>
        </p:nvSpPr>
        <p:spPr>
          <a:xfrm>
            <a:off x="8509000" y="5092700"/>
            <a:ext cx="2870200" cy="6350"/>
          </a:xfrm>
          <a:prstGeom prst="rect">
            <a:avLst/>
          </a:prstGeom>
          <a:solidFill>
            <a:srgbClr val="FFFFFF">
              <a:alpha val="14000"/>
            </a:srgbClr>
          </a:solidFill>
          <a:ln>
            <a:noFill/>
          </a:ln>
        </p:spPr>
        <p:txBody>
          <a:bodyPr rtlCol="0" anchor="ctr"/>
          <a:lstStyle/>
          <a:p>
            <a:pPr algn="ctr"/>
          </a:p>
        </p:txBody>
      </p:sp>
      <p:sp>
        <p:nvSpPr>
          <p:cNvPr id="25" name="apropos:e3"/>
          <p:cNvSpPr txBox="1"/>
          <p:nvPr/>
        </p:nvSpPr>
        <p:spPr>
          <a:xfrm>
            <a:off x="8509000" y="5232400"/>
            <a:ext cx="2870200" cy="571500"/>
          </a:xfrm>
          <a:prstGeom prst="rect">
            <a:avLst/>
          </a:prstGeom>
          <a:noFill/>
        </p:spPr>
        <p:txBody>
          <a:bodyPr lIns="0" tIns="0" rIns="0" bIns="0" wrap="square" rtlCol="0" anchor="t">
            <a:noAutofit/>
          </a:bodyPr>
          <a:lstStyle/>
          <a:p>
            <a:pPr>
              <a:lnSpc>
                <a:spcPts val="938"/>
              </a:lnSpc>
              <a:spcAft>
                <a:spcPts val="400"/>
              </a:spcAft>
              <a:buNone/>
            </a:pPr>
            <a:r>
              <a:rPr lang="fr-FR" sz="750" b="0" i="0" cap="all" spc="105" kern="100" dirty="0">
                <a:solidFill>
                  <a:srgbClr val="F9A66B"/>
                </a:solidFill>
                <a:latin typeface="adalan Mono Medium"/>
                <a:cs typeface="adalan Mono Medium"/>
              </a:rPr>
              <a:t>Produits internes et verticales</a:t>
            </a:r>
            <a:endParaRPr lang="fr-FR" sz="750" b="0" i="0" cap="all" spc="105" kern="100" dirty="0">
              <a:solidFill>
                <a:srgbClr val="F9A66B"/>
              </a:solidFill>
              <a:latin typeface="adalan Mono Medium"/>
              <a:cs typeface="adalan Mono Medium"/>
            </a:endParaRPr>
          </a:p>
          <a:p>
            <a:pPr>
              <a:lnSpc>
                <a:spcPts val="1725"/>
              </a:lnSpc>
              <a:spcBef>
                <a:spcPts val="0"/>
              </a:spcBef>
              <a:spcAft>
                <a:spcPts val="0"/>
              </a:spcAft>
              <a:buNone/>
            </a:pPr>
            <a:r>
              <a:rPr lang="fr-FR" sz="1500" b="0" i="0" spc="-15" kern="100" dirty="0">
                <a:solidFill>
                  <a:srgbClr val="FFFFFF"/>
                </a:solidFill>
                <a:latin typeface="adalan Heading"/>
                <a:cs typeface="adalan Heading"/>
              </a:rPr>
              <a:t>Julien</a:t>
            </a:r>
            <a:endParaRPr lang="fr-FR" sz="1500" b="0" i="0" spc="-15" kern="100" dirty="0">
              <a:solidFill>
                <a:srgbClr val="FFFFFF"/>
              </a:solidFill>
              <a:latin typeface="adalan Heading"/>
              <a:cs typeface="adalan Heading"/>
            </a:endParaRPr>
          </a:p>
        </p:txBody>
      </p:sp>
      <p:sp>
        <p:nvSpPr>
          <p:cNvPr id="26" name="cv:pied"/>
          <p:cNvSpPr txBox="1"/>
          <p:nvPr/>
        </p:nvSpPr>
        <p:spPr>
          <a:xfrm>
            <a:off x="609600" y="6489700"/>
            <a:ext cx="7620000" cy="152400"/>
          </a:xfrm>
          <a:prstGeom prst="rect">
            <a:avLst/>
          </a:prstGeom>
          <a:noFill/>
        </p:spPr>
        <p:txBody>
          <a:bodyPr lIns="0" tIns="0" rIns="0" bIns="0" wrap="square" rtlCol="0" anchor="t">
            <a:noAutofit/>
          </a:bodyPr>
          <a:lstStyle/>
          <a:p>
            <a:pPr>
              <a:lnSpc>
                <a:spcPts val="900"/>
              </a:lnSpc>
              <a:spcAft>
                <a:spcPts val="0"/>
              </a:spcAft>
              <a:buNone/>
            </a:pPr>
            <a:r>
              <a:rPr lang="fr-FR" sz="750" b="0" i="0" cap="all" spc="90" kern="100" dirty="0">
                <a:solidFill>
                  <a:srgbClr val="FFFFFF">
                    <a:alpha val="60000"/>
                  </a:srgbClr>
                </a:solidFill>
                <a:latin typeface="adalan Mono"/>
                <a:cs typeface="adalan Mono"/>
              </a:rPr>
              <a:t>À propos de nous</a:t>
            </a:r>
            <a:endParaRPr lang="fr-FR" sz="750" b="0" i="0" cap="all" spc="90" kern="100" dirty="0">
              <a:solidFill>
                <a:srgbClr val="FFFFFF">
                  <a:alpha val="60000"/>
                </a:srgbClr>
              </a:solidFill>
              <a:latin typeface="adalan Mono"/>
              <a:cs typeface="adalan Mono"/>
            </a:endParaRPr>
          </a:p>
        </p:txBody>
      </p:sp>
      <p:sp>
        <p:nvSpPr>
          <p:cNvPr id="27" name="cv:page"/>
          <p:cNvSpPr txBox="1"/>
          <p:nvPr/>
        </p:nvSpPr>
        <p:spPr>
          <a:xfrm>
            <a:off x="9042400" y="6489700"/>
            <a:ext cx="2540000" cy="152400"/>
          </a:xfrm>
          <a:prstGeom prst="rect">
            <a:avLst/>
          </a:prstGeom>
          <a:noFill/>
        </p:spPr>
        <p:txBody>
          <a:bodyPr lIns="0" tIns="0" rIns="0" bIns="0" wrap="square" rtlCol="0" anchor="t">
            <a:noAutofit/>
          </a:bodyPr>
          <a:lstStyle/>
          <a:p>
            <a:pPr algn="r">
              <a:lnSpc>
                <a:spcPts val="900"/>
              </a:lnSpc>
              <a:spcAft>
                <a:spcPts val="0"/>
              </a:spcAft>
              <a:buNone/>
            </a:pPr>
            <a:r>
              <a:rPr lang="fr-FR" sz="750" b="0" i="0" spc="45" kern="100" dirty="0">
                <a:solidFill>
                  <a:srgbClr val="FFFFFF">
                    <a:alpha val="60000"/>
                  </a:srgbClr>
                </a:solidFill>
                <a:latin typeface="adalan Mono"/>
                <a:cs typeface="adalan Mono"/>
              </a:rPr>
              <a:t>04 / 07</a:t>
            </a:r>
            <a:endParaRPr lang="fr-FR" sz="750" b="0" i="0" spc="45" kern="100" dirty="0">
              <a:solidFill>
                <a:srgbClr val="FFFFFF">
                  <a:alpha val="60000"/>
                </a:srgbClr>
              </a:solidFill>
              <a:latin typeface="adalan Mono"/>
              <a:cs typeface="adalan Mono"/>
            </a:endParaRP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cv:initiale"/>
          <p:cNvSpPr txBox="1"/>
          <p:nvPr/>
        </p:nvSpPr>
        <p:spPr>
          <a:xfrm>
            <a:off x="5461000" y="1911350"/>
            <a:ext cx="6350000" cy="4826000"/>
          </a:xfrm>
          <a:prstGeom prst="rect">
            <a:avLst/>
          </a:prstGeom>
          <a:noFill/>
        </p:spPr>
        <p:txBody>
          <a:bodyPr lIns="0" tIns="0" rIns="0" bIns="0" wrap="square" rtlCol="0" anchor="t">
            <a:noAutofit/>
          </a:bodyPr>
          <a:lstStyle/>
          <a:p>
            <a:pPr algn="r">
              <a:lnSpc>
                <a:spcPts val="47300"/>
              </a:lnSpc>
              <a:spcAft>
                <a:spcPts val="0"/>
              </a:spcAft>
              <a:buNone/>
            </a:pPr>
            <a:r>
              <a:rPr lang="en-GB" sz="55000" b="0" i="0" spc="-2200" kern="100" dirty="0">
                <a:gradFill rotWithShape="1">
                  <a:gsLst>
                    <a:gs pos="0">
                      <a:srgbClr val="7A73C4">
                        <a:alpha val="60000"/>
                      </a:srgbClr>
                    </a:gs>
                    <a:gs pos="50000">
                      <a:srgbClr val="7A73C4">
                        <a:alpha val="22000"/>
                      </a:srgbClr>
                    </a:gs>
                    <a:gs pos="100000">
                      <a:srgbClr val="7A73C4">
                        <a:alpha val="0"/>
                      </a:srgbClr>
                    </a:gs>
                  </a:gsLst>
                  <a:lin ang="5400000" scaled="0"/>
                </a:gradFill>
                <a:latin typeface="adalan Display"/>
                <a:cs typeface="adalan Display"/>
              </a:rPr>
              <a:t>C</a:t>
            </a:r>
            <a:endParaRPr lang="en-GB" sz="55000" b="0" i="0" spc="-2200" kern="100" dirty="0">
              <a:gradFill rotWithShape="1">
                <a:gsLst>
                  <a:gs pos="0">
                    <a:srgbClr val="7A73C4">
                      <a:alpha val="60000"/>
                    </a:srgbClr>
                  </a:gs>
                  <a:gs pos="50000">
                    <a:srgbClr val="7A73C4">
                      <a:alpha val="22000"/>
                    </a:srgbClr>
                  </a:gs>
                  <a:gs pos="100000">
                    <a:srgbClr val="7A73C4">
                      <a:alpha val="0"/>
                    </a:srgbClr>
                  </a:gs>
                </a:gsLst>
                <a:lin ang="5400000" scaled="0"/>
              </a:gradFill>
              <a:latin typeface="adalan Display"/>
              <a:cs typeface="adalan Display"/>
            </a:endParaRPr>
          </a:p>
        </p:txBody>
      </p:sp>
      <p:pic>
        <p:nvPicPr>
          <p:cNvPr id="3" name="logo" descr="adalan"/>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9600" y="533400"/>
            <a:ext cx="1460500" cy="393820"/>
          </a:xfrm>
          <a:prstGeom prst="rect">
            <a:avLst/>
          </a:prstGeom>
        </p:spPr>
      </p:pic>
      <p:sp>
        <p:nvSpPr>
          <p:cNvPr id="4" name="separateur"/>
          <p:cNvSpPr/>
          <p:nvPr/>
        </p:nvSpPr>
        <p:spPr>
          <a:xfrm>
            <a:off x="2222500" y="584200"/>
            <a:ext cx="9525" cy="292100"/>
          </a:xfrm>
          <a:prstGeom prst="rect">
            <a:avLst/>
          </a:prstGeom>
          <a:solidFill>
            <a:srgbClr val="FFFFFF">
              <a:alpha val="28000"/>
            </a:srgbClr>
          </a:solidFill>
          <a:ln>
            <a:noFill/>
          </a:ln>
        </p:spPr>
        <p:txBody>
          <a:bodyPr rtlCol="0" anchor="ctr"/>
          <a:lstStyle/>
          <a:p>
            <a:pPr algn="ctr"/>
          </a:p>
        </p:txBody>
      </p:sp>
      <p:sp>
        <p:nvSpPr>
          <p:cNvPr id="5" name="signature"/>
          <p:cNvSpPr txBox="1"/>
          <p:nvPr/>
        </p:nvSpPr>
        <p:spPr>
          <a:xfrm>
            <a:off x="2362200" y="654050"/>
            <a:ext cx="2540000" cy="152400"/>
          </a:xfrm>
          <a:prstGeom prst="rect">
            <a:avLst/>
          </a:prstGeom>
          <a:noFill/>
        </p:spPr>
        <p:txBody>
          <a:bodyPr lIns="0" tIns="0" rIns="0" bIns="0" wrap="square" rtlCol="0" anchor="ctr">
            <a:noAutofit/>
          </a:bodyPr>
          <a:lstStyle/>
          <a:p>
            <a:pPr>
              <a:lnSpc>
                <a:spcPts val="840"/>
              </a:lnSpc>
              <a:spcAft>
                <a:spcPts val="0"/>
              </a:spcAft>
              <a:buNone/>
            </a:pPr>
            <a:r>
              <a:rPr lang="en-GB" sz="700" b="0" i="0" cap="all" spc="140" kern="100" dirty="0">
                <a:solidFill>
                  <a:srgbClr val="FFFFFF">
                    <a:alpha val="62000"/>
                  </a:srgbClr>
                </a:solidFill>
                <a:latin typeface="adalan Mono"/>
                <a:cs typeface="adalan Mono"/>
              </a:rPr>
              <a:t>AI Driven Insight</a:t>
            </a:r>
            <a:endParaRPr lang="en-GB" sz="700" b="0" i="0" cap="all" spc="140" kern="100" dirty="0">
              <a:solidFill>
                <a:srgbClr val="FFFFFF">
                  <a:alpha val="62000"/>
                </a:srgbClr>
              </a:solidFill>
              <a:latin typeface="adalan Mono"/>
              <a:cs typeface="adalan Mono"/>
            </a:endParaRPr>
          </a:p>
        </p:txBody>
      </p:sp>
      <p:sp>
        <p:nvSpPr>
          <p:cNvPr id="6" name="cv:couverture"/>
          <p:cNvSpPr txBox="1"/>
          <p:nvPr/>
        </p:nvSpPr>
        <p:spPr>
          <a:xfrm>
            <a:off x="609600" y="2095500"/>
            <a:ext cx="7112000" cy="4191000"/>
          </a:xfrm>
          <a:prstGeom prst="rect">
            <a:avLst/>
          </a:prstGeom>
          <a:noFill/>
        </p:spPr>
        <p:txBody>
          <a:bodyPr lIns="0" tIns="0" rIns="0" bIns="0" wrap="square" rtlCol="0" anchor="b">
            <a:noAutofit/>
          </a:bodyPr>
          <a:lstStyle/>
          <a:p>
            <a:pPr marL="203200" indent="-203200">
              <a:lnSpc>
                <a:spcPts val="1200"/>
              </a:lnSpc>
              <a:spcAft>
                <a:spcPts val="1500"/>
              </a:spcAft>
              <a:buClr>
                <a:srgbClr val="F9A66B"/>
              </a:buClr>
              <a:buSzPct val="85000"/>
              <a:buFont typeface="adalan Mono"/>
              <a:buChar char="■"/>
            </a:pPr>
            <a:r>
              <a:rPr lang="en-GB" sz="1000" b="0" i="0" cap="all" spc="240" kern="100" dirty="0">
                <a:solidFill>
                  <a:srgbClr val="F9A66B"/>
                </a:solidFill>
                <a:latin typeface="adalan Mono Medium"/>
                <a:cs typeface="adalan Mono Medium"/>
              </a:rPr>
              <a:t>Curriculum vitae · 30 September 2026</a:t>
            </a:r>
            <a:endParaRPr lang="en-GB" sz="1000" b="0" i="0" cap="all" spc="240" kern="100" dirty="0">
              <a:solidFill>
                <a:srgbClr val="F9A66B"/>
              </a:solidFill>
              <a:latin typeface="adalan Mono Medium"/>
              <a:cs typeface="adalan Mono Medium"/>
            </a:endParaRPr>
          </a:p>
          <a:p>
            <a:pPr>
              <a:lnSpc>
                <a:spcPts val="8232"/>
              </a:lnSpc>
              <a:spcBef>
                <a:spcPts val="0"/>
              </a:spcBef>
              <a:spcAft>
                <a:spcPts val="400"/>
              </a:spcAft>
              <a:buNone/>
            </a:pPr>
            <a:r>
              <a:rPr lang="en-GB" sz="8400" b="0" i="0" spc="-336" kern="100" dirty="0">
                <a:solidFill>
                  <a:srgbClr val="FFFFFF"/>
                </a:solidFill>
                <a:latin typeface="adalan Display"/>
                <a:cs typeface="adalan Display"/>
              </a:rPr>
              <a:t>Camille</a:t>
            </a:r>
            <a:endParaRPr lang="en-GB" sz="8400" b="0" i="0" spc="-336" kern="100" dirty="0">
              <a:solidFill>
                <a:srgbClr val="FFFFFF"/>
              </a:solidFill>
              <a:latin typeface="adalan Display"/>
              <a:cs typeface="adalan Display"/>
            </a:endParaRPr>
          </a:p>
          <a:p>
            <a:pPr>
              <a:lnSpc>
                <a:spcPts val="2990"/>
              </a:lnSpc>
              <a:spcBef>
                <a:spcPts val="0"/>
              </a:spcBef>
              <a:spcAft>
                <a:spcPts val="1500"/>
              </a:spcAft>
              <a:buNone/>
            </a:pPr>
            <a:r>
              <a:rPr lang="en-GB" sz="2600" b="0" i="0" spc="-26" kern="100" dirty="0">
                <a:solidFill>
                  <a:srgbClr val="F9A66B"/>
                </a:solidFill>
                <a:latin typeface="adalan Heading"/>
                <a:cs typeface="adalan Heading"/>
              </a:rPr>
              <a:t>Expert Consultant</a:t>
            </a:r>
            <a:endParaRPr lang="en-GB" sz="2600" b="0" i="0" spc="-26" kern="100" dirty="0">
              <a:solidFill>
                <a:srgbClr val="F9A66B"/>
              </a:solidFill>
              <a:latin typeface="adalan Heading"/>
              <a:cs typeface="adalan Heading"/>
            </a:endParaRPr>
          </a:p>
          <a:p>
            <a:pPr>
              <a:lnSpc>
                <a:spcPts val="2244"/>
              </a:lnSpc>
              <a:spcBef>
                <a:spcPts val="0"/>
              </a:spcBef>
              <a:spcAft>
                <a:spcPts val="0"/>
              </a:spcAft>
              <a:buNone/>
            </a:pPr>
            <a:r>
              <a:rPr lang="en-GB" sz="1700" b="0" i="0" kern="100" dirty="0">
                <a:solidFill>
                  <a:srgbClr val="FFFFFF">
                    <a:alpha val="90000"/>
                  </a:srgbClr>
                </a:solidFill>
                <a:latin typeface="adalan Sans Light"/>
                <a:cs typeface="adalan Sans Light"/>
              </a:rPr>
              <a:t>PMO &amp; data transformation — 15 years in banking and asset management</a:t>
            </a:r>
            <a:endParaRPr lang="en-GB" sz="1700" b="0" i="0" kern="100" dirty="0">
              <a:solidFill>
                <a:srgbClr val="FFFFFF">
                  <a:alpha val="90000"/>
                </a:srgbClr>
              </a:solidFill>
              <a:latin typeface="adalan Sans Light"/>
              <a:cs typeface="adalan Sans Light"/>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cv:entete"/>
          <p:cNvSpPr txBox="1"/>
          <p:nvPr/>
        </p:nvSpPr>
        <p:spPr>
          <a:xfrm>
            <a:off x="406400" y="254000"/>
            <a:ext cx="9144000" cy="838200"/>
          </a:xfrm>
          <a:prstGeom prst="rect">
            <a:avLst/>
          </a:prstGeom>
          <a:noFill/>
        </p:spPr>
        <p:txBody>
          <a:bodyPr lIns="0" tIns="0" rIns="0" bIns="0" wrap="square" rtlCol="0" anchor="t">
            <a:noAutofit/>
          </a:bodyPr>
          <a:lstStyle/>
          <a:p>
            <a:pPr marL="165100" indent="-165100">
              <a:lnSpc>
                <a:spcPts val="1080"/>
              </a:lnSpc>
              <a:spcAft>
                <a:spcPts val="500"/>
              </a:spcAft>
              <a:buClr>
                <a:srgbClr val="A94D08"/>
              </a:buClr>
              <a:buSzPct val="85000"/>
              <a:buFont typeface="adalan Mono"/>
              <a:buChar char="■"/>
            </a:pPr>
            <a:r>
              <a:rPr lang="en-GB" sz="900" b="0" i="0" cap="all" spc="180" kern="100" dirty="0">
                <a:solidFill>
                  <a:srgbClr val="A94D08"/>
                </a:solidFill>
                <a:latin typeface="adalan Mono Medium"/>
                <a:cs typeface="adalan Mono Medium"/>
              </a:rPr>
              <a:t>PMO &amp; data transformation</a:t>
            </a:r>
            <a:endParaRPr lang="en-GB" sz="900" b="0" i="0" cap="all" spc="180" kern="100" dirty="0">
              <a:solidFill>
                <a:srgbClr val="A94D08"/>
              </a:solidFill>
              <a:latin typeface="adalan Mono Medium"/>
              <a:cs typeface="adalan Mono Medium"/>
            </a:endParaRPr>
          </a:p>
          <a:p>
            <a:pPr>
              <a:lnSpc>
                <a:spcPts val="2700"/>
              </a:lnSpc>
              <a:spcBef>
                <a:spcPts val="0"/>
              </a:spcBef>
              <a:spcAft>
                <a:spcPts val="400"/>
              </a:spcAft>
              <a:buNone/>
            </a:pPr>
            <a:r>
              <a:rPr lang="en-GB" sz="2500" b="0" i="0" spc="-50" kern="100" dirty="0">
                <a:solidFill>
                  <a:srgbClr val="1F175A"/>
                </a:solidFill>
                <a:latin typeface="adalan Display"/>
                <a:cs typeface="adalan Display"/>
              </a:rPr>
              <a:t>Camille, </a:t>
            </a:r>
            <a:r>
              <a:rPr lang="en-GB" sz="2500" b="0" i="0" spc="-50" kern="100" dirty="0">
                <a:solidFill>
                  <a:srgbClr val="D96A1F"/>
                </a:solidFill>
                <a:latin typeface="adalan Display"/>
                <a:cs typeface="adalan Display"/>
              </a:rPr>
              <a:t>Expert Consultant</a:t>
            </a:r>
            <a:endParaRPr lang="en-GB" sz="2500" b="0" i="0" spc="-50" kern="100" dirty="0">
              <a:solidFill>
                <a:srgbClr val="1F175A"/>
              </a:solidFill>
              <a:latin typeface="adalan Display"/>
              <a:cs typeface="adalan Display"/>
            </a:endParaRPr>
          </a:p>
          <a:p>
            <a:pPr>
              <a:lnSpc>
                <a:spcPts val="1485"/>
              </a:lnSpc>
              <a:spcBef>
                <a:spcPts val="0"/>
              </a:spcBef>
              <a:spcAft>
                <a:spcPts val="0"/>
              </a:spcAft>
              <a:buNone/>
            </a:pPr>
            <a:r>
              <a:rPr lang="en-GB" sz="1100" b="0" i="0" kern="100" dirty="0">
                <a:solidFill>
                  <a:srgbClr val="4B467A"/>
                </a:solidFill>
                <a:latin typeface="adalan Sans"/>
                <a:cs typeface="adalan Sans"/>
              </a:rPr>
              <a:t>15 years' experience leading data and regulatory programmes</a:t>
            </a:r>
            <a:endParaRPr lang="en-GB" sz="1100" b="0" i="0" kern="100" dirty="0">
              <a:solidFill>
                <a:srgbClr val="4B467A"/>
              </a:solidFill>
              <a:latin typeface="adalan Sans"/>
              <a:cs typeface="adalan Sans"/>
            </a:endParaRPr>
          </a:p>
        </p:txBody>
      </p:sp>
      <p:pic>
        <p:nvPicPr>
          <p:cNvPr id="3" name="logo" descr="adalan"/>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68000" y="292100"/>
            <a:ext cx="1117600" cy="301358"/>
          </a:xfrm>
          <a:prstGeom prst="rect">
            <a:avLst/>
          </a:prstGeom>
        </p:spPr>
      </p:pic>
      <p:sp>
        <p:nvSpPr>
          <p:cNvPr id="4" name="signature"/>
          <p:cNvSpPr txBox="1"/>
          <p:nvPr/>
        </p:nvSpPr>
        <p:spPr>
          <a:xfrm>
            <a:off x="9245600" y="635000"/>
            <a:ext cx="2540000" cy="127000"/>
          </a:xfrm>
          <a:prstGeom prst="rect">
            <a:avLst/>
          </a:prstGeom>
          <a:noFill/>
        </p:spPr>
        <p:txBody>
          <a:bodyPr lIns="0" tIns="0" rIns="0" bIns="0" wrap="square" rtlCol="0" anchor="t">
            <a:noAutofit/>
          </a:bodyPr>
          <a:lstStyle/>
          <a:p>
            <a:pPr algn="r">
              <a:lnSpc>
                <a:spcPts val="780"/>
              </a:lnSpc>
              <a:spcAft>
                <a:spcPts val="0"/>
              </a:spcAft>
              <a:buNone/>
            </a:pPr>
            <a:r>
              <a:rPr lang="en-GB" sz="650" b="0" i="0" cap="all" spc="104" kern="100" dirty="0">
                <a:solidFill>
                  <a:srgbClr val="6E6A93"/>
                </a:solidFill>
                <a:latin typeface="adalan Mono"/>
                <a:cs typeface="adalan Mono"/>
              </a:rPr>
              <a:t>AI Driven Insight</a:t>
            </a:r>
            <a:endParaRPr lang="en-GB" sz="650" b="0" i="0" cap="all" spc="104" kern="100" dirty="0">
              <a:solidFill>
                <a:srgbClr val="6E6A93"/>
              </a:solidFill>
              <a:latin typeface="adalan Mono"/>
              <a:cs typeface="adalan Mono"/>
            </a:endParaRPr>
          </a:p>
        </p:txBody>
      </p:sp>
      <p:sp>
        <p:nvSpPr>
          <p:cNvPr id="5" name="cv:pied"/>
          <p:cNvSpPr txBox="1"/>
          <p:nvPr/>
        </p:nvSpPr>
        <p:spPr>
          <a:xfrm>
            <a:off x="406400" y="6489700"/>
            <a:ext cx="7620000" cy="152400"/>
          </a:xfrm>
          <a:prstGeom prst="rect">
            <a:avLst/>
          </a:prstGeom>
          <a:noFill/>
        </p:spPr>
        <p:txBody>
          <a:bodyPr lIns="0" tIns="0" rIns="0" bIns="0" wrap="square" rtlCol="0" anchor="t">
            <a:noAutofit/>
          </a:bodyPr>
          <a:lstStyle/>
          <a:p>
            <a:pPr>
              <a:lnSpc>
                <a:spcPts val="900"/>
              </a:lnSpc>
              <a:spcAft>
                <a:spcPts val="0"/>
              </a:spcAft>
              <a:buNone/>
            </a:pPr>
            <a:r>
              <a:rPr lang="en-GB" sz="750" b="0" i="0" cap="all" spc="90" kern="100" dirty="0">
                <a:solidFill>
                  <a:srgbClr val="6E6A93"/>
                </a:solidFill>
                <a:latin typeface="adalan Mono"/>
                <a:cs typeface="adalan Mono"/>
              </a:rPr>
              <a:t>Summary</a:t>
            </a:r>
            <a:endParaRPr lang="en-GB" sz="750" b="0" i="0" cap="all" spc="90" kern="100" dirty="0">
              <a:solidFill>
                <a:srgbClr val="6E6A93"/>
              </a:solidFill>
              <a:latin typeface="adalan Mono"/>
              <a:cs typeface="adalan Mono"/>
            </a:endParaRPr>
          </a:p>
        </p:txBody>
      </p:sp>
      <p:sp>
        <p:nvSpPr>
          <p:cNvPr id="6" name="cv:page"/>
          <p:cNvSpPr txBox="1"/>
          <p:nvPr/>
        </p:nvSpPr>
        <p:spPr>
          <a:xfrm>
            <a:off x="9245600" y="6489700"/>
            <a:ext cx="2540000" cy="152400"/>
          </a:xfrm>
          <a:prstGeom prst="rect">
            <a:avLst/>
          </a:prstGeom>
          <a:noFill/>
        </p:spPr>
        <p:txBody>
          <a:bodyPr lIns="0" tIns="0" rIns="0" bIns="0" wrap="square" rtlCol="0" anchor="t">
            <a:noAutofit/>
          </a:bodyPr>
          <a:lstStyle/>
          <a:p>
            <a:pPr algn="r">
              <a:lnSpc>
                <a:spcPts val="900"/>
              </a:lnSpc>
              <a:spcAft>
                <a:spcPts val="0"/>
              </a:spcAft>
              <a:buNone/>
            </a:pPr>
            <a:r>
              <a:rPr lang="en-GB" sz="750" b="0" i="0" spc="45" kern="100" dirty="0">
                <a:solidFill>
                  <a:srgbClr val="6E6A93"/>
                </a:solidFill>
                <a:latin typeface="adalan Mono"/>
                <a:cs typeface="adalan Mono"/>
              </a:rPr>
              <a:t>06 / 07</a:t>
            </a:r>
            <a:endParaRPr lang="en-GB" sz="750" b="0" i="0" spc="45" kern="100" dirty="0">
              <a:solidFill>
                <a:srgbClr val="6E6A93"/>
              </a:solidFill>
              <a:latin typeface="adalan Mono"/>
              <a:cs typeface="adalan Mono"/>
            </a:endParaRPr>
          </a:p>
        </p:txBody>
      </p:sp>
      <p:sp>
        <p:nvSpPr>
          <p:cNvPr id="7" name="carte:parcours"/>
          <p:cNvSpPr/>
          <p:nvPr/>
        </p:nvSpPr>
        <p:spPr>
          <a:xfrm>
            <a:off x="406400" y="1168400"/>
            <a:ext cx="4064000" cy="3276600"/>
          </a:xfrm>
          <a:prstGeom prst="round2DiagRect">
            <a:avLst>
              <a:gd name="adj1" fmla="val 5426"/>
              <a:gd name="adj2" fmla="val 1162"/>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8" name="trait:parcours"/>
          <p:cNvSpPr/>
          <p:nvPr/>
        </p:nvSpPr>
        <p:spPr>
          <a:xfrm>
            <a:off x="596900" y="13208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9" name="titre:parcours"/>
          <p:cNvSpPr txBox="1"/>
          <p:nvPr/>
        </p:nvSpPr>
        <p:spPr>
          <a:xfrm>
            <a:off x="596900" y="1384300"/>
            <a:ext cx="3683000" cy="203200"/>
          </a:xfrm>
          <a:prstGeom prst="rect">
            <a:avLst/>
          </a:prstGeom>
          <a:noFill/>
        </p:spPr>
        <p:txBody>
          <a:bodyPr lIns="0" tIns="0" rIns="0" bIns="0" wrap="square" rtlCol="0" anchor="t">
            <a:noAutofit/>
          </a:bodyPr>
          <a:lstStyle/>
          <a:p>
            <a:pPr>
              <a:lnSpc>
                <a:spcPts val="1495"/>
              </a:lnSpc>
              <a:spcAft>
                <a:spcPts val="0"/>
              </a:spcAft>
              <a:buNone/>
            </a:pPr>
            <a:r>
              <a:rPr lang="en-GB" sz="1300" b="0" i="0" spc="-13" kern="100" dirty="0">
                <a:solidFill>
                  <a:srgbClr val="1F175A"/>
                </a:solidFill>
                <a:latin typeface="adalan Heading"/>
                <a:cs typeface="adalan Heading"/>
              </a:rPr>
              <a:t>Career</a:t>
            </a:r>
            <a:endParaRPr lang="en-GB" sz="1300" b="0" i="0" spc="-13" kern="100" dirty="0">
              <a:solidFill>
                <a:srgbClr val="1F175A"/>
              </a:solidFill>
              <a:latin typeface="adalan Heading"/>
              <a:cs typeface="adalan Heading"/>
            </a:endParaRPr>
          </a:p>
        </p:txBody>
      </p:sp>
      <p:sp>
        <p:nvSpPr>
          <p:cNvPr id="10" name="cv:parcours"/>
          <p:cNvSpPr txBox="1"/>
          <p:nvPr/>
        </p:nvSpPr>
        <p:spPr>
          <a:xfrm>
            <a:off x="596900" y="1625600"/>
            <a:ext cx="3683000" cy="2692400"/>
          </a:xfrm>
          <a:prstGeom prst="rect">
            <a:avLst/>
          </a:prstGeom>
          <a:noFill/>
        </p:spPr>
        <p:txBody>
          <a:bodyPr lIns="0" tIns="0" rIns="0" bIns="0" wrap="square" rtlCol="0" anchor="t">
            <a:noAutofit/>
          </a:bodyPr>
          <a:lstStyle/>
          <a:p>
            <a:pPr>
              <a:lnSpc>
                <a:spcPts val="1400"/>
              </a:lnSpc>
              <a:spcAft>
                <a:spcPts val="500"/>
              </a:spcAft>
              <a:buNone/>
            </a:pPr>
            <a:r>
              <a:rPr lang="en-GB" sz="1000" b="0" i="0" kern="100" dirty="0">
                <a:solidFill>
                  <a:srgbClr val="1F175A"/>
                </a:solidFill>
                <a:latin typeface="adalan Sans"/>
                <a:cs typeface="adalan Sans"/>
              </a:rPr>
              <a:t>Senior project director and PMO with 15 years' experience in corporate and investment banking and asset management. Leads data and regulatory programmes, governs project portfolios and drives change with business teams. Uses generative AI daily to prepare steering committees and automate reporting.</a:t>
            </a:r>
            <a:endParaRPr lang="en-GB" sz="1000" b="0"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1F175A"/>
                </a:solidFill>
                <a:latin typeface="adalan Sans"/>
                <a:cs typeface="adalan Sans"/>
              </a:rPr>
              <a:t>Programme management: </a:t>
            </a:r>
            <a:r>
              <a:rPr lang="en-GB" sz="1000" b="0" i="0" kern="100" dirty="0">
                <a:solidFill>
                  <a:srgbClr val="4B467A"/>
                </a:solidFill>
                <a:latin typeface="adalan Sans"/>
                <a:cs typeface="adalan Sans"/>
              </a:rPr>
              <a:t>scoping, master plan, budget, governance</a:t>
            </a:r>
            <a:endParaRPr lang="en-GB" sz="1000" b="1"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1F175A"/>
                </a:solidFill>
                <a:latin typeface="adalan Sans"/>
                <a:cs typeface="adalan Sans"/>
              </a:rPr>
              <a:t>Portfolio PMO: </a:t>
            </a:r>
            <a:r>
              <a:rPr lang="en-GB" sz="1000" b="0" i="0" kern="100" dirty="0">
                <a:solidFill>
                  <a:srgbClr val="4B467A"/>
                </a:solidFill>
                <a:latin typeface="adalan Sans"/>
                <a:cs typeface="adalan Sans"/>
              </a:rPr>
              <a:t>trade-offs, delivery capacity, value indicators</a:t>
            </a:r>
            <a:endParaRPr lang="en-GB" sz="1000" b="1"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1F175A"/>
                </a:solidFill>
                <a:latin typeface="adalan Sans"/>
                <a:cs typeface="adalan Sans"/>
              </a:rPr>
              <a:t>Data and regulatory: </a:t>
            </a:r>
            <a:r>
              <a:rPr lang="en-GB" sz="1000" b="0" i="0" kern="100" dirty="0">
                <a:solidFill>
                  <a:srgbClr val="4B467A"/>
                </a:solidFill>
                <a:latin typeface="adalan Sans"/>
                <a:cs typeface="adalan Sans"/>
              </a:rPr>
              <a:t>data governance and quality, reporting</a:t>
            </a:r>
            <a:endParaRPr lang="en-GB" sz="1000" b="1" i="0" kern="100" dirty="0">
              <a:solidFill>
                <a:srgbClr val="1F175A"/>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1F175A"/>
                </a:solidFill>
                <a:latin typeface="adalan Sans"/>
                <a:cs typeface="adalan Sans"/>
              </a:rPr>
              <a:t>Change management: </a:t>
            </a:r>
            <a:r>
              <a:rPr lang="en-GB" sz="1000" b="0" i="0" kern="100" dirty="0">
                <a:solidFill>
                  <a:srgbClr val="4B467A"/>
                </a:solidFill>
                <a:latin typeface="adalan Sans"/>
                <a:cs typeface="adalan Sans"/>
              </a:rPr>
              <a:t>workshops, training, tool adoption</a:t>
            </a:r>
            <a:endParaRPr lang="en-GB" sz="1000" b="1" i="0" kern="100" dirty="0">
              <a:solidFill>
                <a:srgbClr val="1F175A"/>
              </a:solidFill>
              <a:latin typeface="adalan Sans"/>
              <a:cs typeface="adalan Sans"/>
            </a:endParaRPr>
          </a:p>
        </p:txBody>
      </p:sp>
      <p:sp>
        <p:nvSpPr>
          <p:cNvPr id="11" name="carte:expertise"/>
          <p:cNvSpPr/>
          <p:nvPr/>
        </p:nvSpPr>
        <p:spPr>
          <a:xfrm>
            <a:off x="406400" y="4584700"/>
            <a:ext cx="4064000" cy="1765300"/>
          </a:xfrm>
          <a:prstGeom prst="round2DiagRect">
            <a:avLst>
              <a:gd name="adj1" fmla="val 14388"/>
              <a:gd name="adj2" fmla="val 2158"/>
            </a:avLst>
          </a:prstGeom>
          <a:blipFill dpi="0" rotWithShape="1">
            <a:blip r:embed="rId4"/>
            <a:srcRect l="46666" t="0" r="0" b="58814"/>
            <a:stretch>
              <a:fillRect/>
            </a:stretch>
          </a:blipFill>
          <a:ln>
            <a:noFill/>
          </a:ln>
          <a:effectLst>
            <a:outerShdw blurRad="228600" dist="101600" dir="5400000" algn="t" rotWithShape="0">
              <a:srgbClr val="1F175A">
                <a:alpha val="22000"/>
              </a:srgbClr>
            </a:outerShdw>
          </a:effectLst>
        </p:spPr>
        <p:txBody>
          <a:bodyPr rtlCol="0" anchor="ctr"/>
          <a:lstStyle/>
          <a:p>
            <a:pPr algn="ctr"/>
          </a:p>
        </p:txBody>
      </p:sp>
      <p:sp>
        <p:nvSpPr>
          <p:cNvPr id="12" name="trait:expertise"/>
          <p:cNvSpPr/>
          <p:nvPr/>
        </p:nvSpPr>
        <p:spPr>
          <a:xfrm>
            <a:off x="596900" y="47371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13" name="cv:expertise"/>
          <p:cNvSpPr txBox="1"/>
          <p:nvPr/>
        </p:nvSpPr>
        <p:spPr>
          <a:xfrm>
            <a:off x="596900" y="4800600"/>
            <a:ext cx="3683000" cy="1435100"/>
          </a:xfrm>
          <a:prstGeom prst="rect">
            <a:avLst/>
          </a:prstGeom>
          <a:noFill/>
        </p:spPr>
        <p:txBody>
          <a:bodyPr lIns="0" tIns="0" rIns="0" bIns="0" wrap="square" rtlCol="0" anchor="t">
            <a:noAutofit/>
          </a:bodyPr>
          <a:lstStyle/>
          <a:p>
            <a:pPr>
              <a:lnSpc>
                <a:spcPts val="1495"/>
              </a:lnSpc>
              <a:spcAft>
                <a:spcPts val="600"/>
              </a:spcAft>
              <a:buNone/>
            </a:pPr>
            <a:r>
              <a:rPr lang="en-GB" sz="1300" b="0" i="0" spc="-13" kern="100" dirty="0">
                <a:solidFill>
                  <a:srgbClr val="FFFFFF"/>
                </a:solidFill>
                <a:latin typeface="adalan Heading"/>
                <a:cs typeface="adalan Heading"/>
              </a:rPr>
              <a:t>AI expertise</a:t>
            </a:r>
            <a:endParaRPr lang="en-GB" sz="1300" b="0" i="0" spc="-13" kern="100" dirty="0">
              <a:solidFill>
                <a:srgbClr val="FFFFFF"/>
              </a:solidFill>
              <a:latin typeface="adalan Heading"/>
              <a:cs typeface="adalan Heading"/>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FFFFFF"/>
                </a:solidFill>
                <a:latin typeface="adalan Sans"/>
                <a:cs typeface="adalan Sans"/>
              </a:rPr>
              <a:t>Daily use of Copilot M365: </a:t>
            </a:r>
            <a:r>
              <a:rPr lang="en-GB" sz="1000" b="0" i="0" kern="100" dirty="0">
                <a:solidFill>
                  <a:srgbClr val="CFCBEE"/>
                </a:solidFill>
                <a:latin typeface="adalan Sans"/>
                <a:cs typeface="adalan Sans"/>
              </a:rPr>
              <a:t>minutes, committee packs, reporting</a:t>
            </a:r>
            <a:endParaRPr lang="en-GB" sz="1000" b="1" i="0" kern="100" dirty="0">
              <a:solidFill>
                <a:srgbClr val="FFFFFF"/>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FFFFFF"/>
                </a:solidFill>
                <a:latin typeface="adalan Sans"/>
                <a:cs typeface="adalan Sans"/>
              </a:rPr>
              <a:t/>
            </a:r>
            <a:r>
              <a:rPr lang="en-GB" sz="1000" b="0" i="0" kern="100" dirty="0">
                <a:solidFill>
                  <a:srgbClr val="CFCBEE"/>
                </a:solidFill>
                <a:latin typeface="adalan Sans"/>
                <a:cs typeface="adalan Sans"/>
              </a:rPr>
              <a:t>Steering committee preparation agent, built on assignment</a:t>
            </a:r>
            <a:endParaRPr lang="en-GB" sz="1000" b="1" i="0" kern="100" dirty="0">
              <a:solidFill>
                <a:srgbClr val="FFFFFF"/>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FFFFFF"/>
                </a:solidFill>
                <a:latin typeface="adalan Sans"/>
                <a:cs typeface="adalan Sans"/>
              </a:rPr>
              <a:t/>
            </a:r>
            <a:r>
              <a:rPr lang="en-GB" sz="1000" b="0" i="0" kern="100" dirty="0">
                <a:solidFill>
                  <a:srgbClr val="CFCBEE"/>
                </a:solidFill>
                <a:latin typeface="adalan Sans"/>
                <a:cs typeface="adalan Sans"/>
              </a:rPr>
              <a:t>Scoping AI use cases with business teams</a:t>
            </a:r>
            <a:endParaRPr lang="en-GB" sz="1000" b="1" i="0" kern="100" dirty="0">
              <a:solidFill>
                <a:srgbClr val="FFFFFF"/>
              </a:solidFill>
              <a:latin typeface="adalan Sans"/>
              <a:cs typeface="adalan Sans"/>
            </a:endParaRPr>
          </a:p>
          <a:p>
            <a:pPr marL="139700" indent="-139700">
              <a:lnSpc>
                <a:spcPts val="1250"/>
              </a:lnSpc>
              <a:spcBef>
                <a:spcPts val="300"/>
              </a:spcBef>
              <a:spcAft>
                <a:spcPts val="0"/>
              </a:spcAft>
              <a:buClr>
                <a:srgbClr val="F9A66B"/>
              </a:buClr>
              <a:buSzPct val="70000"/>
              <a:buFont typeface="adalan Mono"/>
              <a:buChar char="■"/>
            </a:pPr>
            <a:r>
              <a:rPr lang="en-GB" sz="1000" b="1" i="0" kern="100" dirty="0">
                <a:solidFill>
                  <a:srgbClr val="FFFFFF"/>
                </a:solidFill>
                <a:latin typeface="adalan Sans"/>
                <a:cs typeface="adalan Sans"/>
              </a:rPr>
              <a:t>adalan AI path: </a:t>
            </a:r>
            <a:r>
              <a:rPr lang="en-GB" sz="1000" b="0" i="0" kern="100" dirty="0">
                <a:solidFill>
                  <a:srgbClr val="CFCBEE"/>
                </a:solidFill>
                <a:latin typeface="adalan Sans"/>
                <a:cs typeface="adalan Sans"/>
              </a:rPr>
              <a:t>Practitioner grade</a:t>
            </a:r>
            <a:endParaRPr lang="en-GB" sz="1000" b="1" i="0" kern="100" dirty="0">
              <a:solidFill>
                <a:srgbClr val="FFFFFF"/>
              </a:solidFill>
              <a:latin typeface="adalan Sans"/>
              <a:cs typeface="adalan Sans"/>
            </a:endParaRPr>
          </a:p>
        </p:txBody>
      </p:sp>
      <p:sp>
        <p:nvSpPr>
          <p:cNvPr id="14" name="carte:competences"/>
          <p:cNvSpPr/>
          <p:nvPr/>
        </p:nvSpPr>
        <p:spPr>
          <a:xfrm>
            <a:off x="4610100" y="1168400"/>
            <a:ext cx="3302000" cy="5181600"/>
          </a:xfrm>
          <a:prstGeom prst="round2DiagRect">
            <a:avLst>
              <a:gd name="adj1" fmla="val 5384"/>
              <a:gd name="adj2" fmla="val 1153"/>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15" name="trait:competences"/>
          <p:cNvSpPr/>
          <p:nvPr/>
        </p:nvSpPr>
        <p:spPr>
          <a:xfrm>
            <a:off x="4800600" y="13208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16" name="titre:competences"/>
          <p:cNvSpPr txBox="1"/>
          <p:nvPr/>
        </p:nvSpPr>
        <p:spPr>
          <a:xfrm>
            <a:off x="4800600" y="1384300"/>
            <a:ext cx="2921000" cy="203200"/>
          </a:xfrm>
          <a:prstGeom prst="rect">
            <a:avLst/>
          </a:prstGeom>
          <a:noFill/>
        </p:spPr>
        <p:txBody>
          <a:bodyPr lIns="0" tIns="0" rIns="0" bIns="0" wrap="square" rtlCol="0" anchor="t">
            <a:noAutofit/>
          </a:bodyPr>
          <a:lstStyle/>
          <a:p>
            <a:pPr>
              <a:lnSpc>
                <a:spcPts val="1495"/>
              </a:lnSpc>
              <a:spcAft>
                <a:spcPts val="0"/>
              </a:spcAft>
              <a:buNone/>
            </a:pPr>
            <a:r>
              <a:rPr lang="en-GB" sz="1300" b="0" i="0" spc="-13" kern="100" dirty="0">
                <a:solidFill>
                  <a:srgbClr val="1F175A"/>
                </a:solidFill>
                <a:latin typeface="adalan Heading"/>
                <a:cs typeface="adalan Heading"/>
              </a:rPr>
              <a:t>Profile</a:t>
            </a:r>
            <a:endParaRPr lang="en-GB" sz="1300" b="0" i="0" spc="-13" kern="100" dirty="0">
              <a:solidFill>
                <a:srgbClr val="1F175A"/>
              </a:solidFill>
              <a:latin typeface="adalan Heading"/>
              <a:cs typeface="adalan Heading"/>
            </a:endParaRPr>
          </a:p>
        </p:txBody>
      </p:sp>
      <p:sp>
        <p:nvSpPr>
          <p:cNvPr id="17" name="cv:competences"/>
          <p:cNvSpPr txBox="1"/>
          <p:nvPr/>
        </p:nvSpPr>
        <p:spPr>
          <a:xfrm>
            <a:off x="4800600" y="1625600"/>
            <a:ext cx="2921000" cy="4597400"/>
          </a:xfrm>
          <a:prstGeom prst="rect">
            <a:avLst/>
          </a:prstGeom>
          <a:noFill/>
        </p:spPr>
        <p:txBody>
          <a:bodyPr lIns="0" tIns="0" rIns="0" bIns="0" wrap="square" rtlCol="0" anchor="t">
            <a:noAutofit/>
          </a:bodyPr>
          <a:lstStyle/>
          <a:p>
            <a:pPr marL="139700" indent="-139700">
              <a:lnSpc>
                <a:spcPts val="960"/>
              </a:lnSpc>
              <a:spcAft>
                <a:spcPts val="200"/>
              </a:spcAft>
              <a:buClr>
                <a:srgbClr val="A94D08"/>
              </a:buClr>
              <a:buSzPct val="85000"/>
              <a:buFont typeface="adalan Mono"/>
              <a:buChar char="■"/>
            </a:pPr>
            <a:r>
              <a:rPr lang="en-GB" sz="800" b="0" i="0" cap="all" spc="128" kern="100" dirty="0">
                <a:solidFill>
                  <a:srgbClr val="A94D08"/>
                </a:solidFill>
                <a:latin typeface="adalan Mono Medium"/>
                <a:cs typeface="adalan Mono Medium"/>
              </a:rPr>
              <a:t>Technical skills</a:t>
            </a:r>
            <a:endParaRPr lang="en-GB" sz="800" b="0" i="0" cap="all" spc="128" kern="100" dirty="0">
              <a:solidFill>
                <a:srgbClr val="A94D08"/>
              </a:solidFill>
              <a:latin typeface="adalan Mono Medium"/>
              <a:cs typeface="adalan Mono Medium"/>
            </a:endParaRPr>
          </a:p>
          <a:p>
            <a:pPr>
              <a:lnSpc>
                <a:spcPts val="1250"/>
              </a:lnSpc>
              <a:spcBef>
                <a:spcPts val="300"/>
              </a:spcBef>
              <a:spcAft>
                <a:spcPts val="0"/>
              </a:spcAft>
              <a:buNone/>
            </a:pPr>
            <a:r>
              <a:rPr lang="en-GB" sz="1000" b="1" i="0" kern="100" dirty="0">
                <a:solidFill>
                  <a:srgbClr val="1F175A"/>
                </a:solidFill>
                <a:latin typeface="adalan Sans"/>
                <a:cs typeface="adalan Sans"/>
              </a:rPr>
              <a:t>Programme management</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Scoping, master plan and budget</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Governance and executive reporting</a:t>
            </a:r>
            <a:endParaRPr lang="en-GB" sz="1000" b="1" i="0" kern="100" dirty="0">
              <a:solidFill>
                <a:srgbClr val="1F175A"/>
              </a:solidFill>
              <a:latin typeface="adalan Sans"/>
              <a:cs typeface="adalan Sans"/>
            </a:endParaRPr>
          </a:p>
          <a:p>
            <a:pPr>
              <a:lnSpc>
                <a:spcPts val="1250"/>
              </a:lnSpc>
              <a:spcBef>
                <a:spcPts val="300"/>
              </a:spcBef>
              <a:spcAft>
                <a:spcPts val="0"/>
              </a:spcAft>
              <a:buNone/>
            </a:pPr>
            <a:r>
              <a:rPr lang="en-GB" sz="1000" b="1" i="0" kern="100" dirty="0">
                <a:solidFill>
                  <a:srgbClr val="1F175A"/>
                </a:solidFill>
                <a:latin typeface="adalan Sans"/>
                <a:cs typeface="adalan Sans"/>
              </a:rPr>
              <a:t>PMO &amp; governance</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Project portfolio and trade-offs</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Capacity and value indicators</a:t>
            </a:r>
            <a:endParaRPr lang="en-GB" sz="1000" b="1" i="0" kern="100" dirty="0">
              <a:solidFill>
                <a:srgbClr val="1F175A"/>
              </a:solidFill>
              <a:latin typeface="adalan Sans"/>
              <a:cs typeface="adalan Sans"/>
            </a:endParaRPr>
          </a:p>
          <a:p>
            <a:pPr>
              <a:lnSpc>
                <a:spcPts val="1250"/>
              </a:lnSpc>
              <a:spcBef>
                <a:spcPts val="300"/>
              </a:spcBef>
              <a:spcAft>
                <a:spcPts val="0"/>
              </a:spcAft>
              <a:buNone/>
            </a:pPr>
            <a:r>
              <a:rPr lang="en-GB" sz="1000" b="1" i="0" kern="100" dirty="0">
                <a:solidFill>
                  <a:srgbClr val="1F175A"/>
                </a:solidFill>
                <a:latin typeface="adalan Sans"/>
                <a:cs typeface="adalan Sans"/>
              </a:rPr>
              <a:t>Data &amp; regulatory</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Data governance and quality</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Regulatory and ESG reporting</a:t>
            </a:r>
            <a:endParaRPr lang="en-GB" sz="1000" b="1" i="0" kern="100" dirty="0">
              <a:solidFill>
                <a:srgbClr val="1F175A"/>
              </a:solidFill>
              <a:latin typeface="adalan Sans"/>
              <a:cs typeface="adalan Sans"/>
            </a:endParaRPr>
          </a:p>
          <a:p>
            <a:pPr marL="139700" indent="-139700">
              <a:lnSpc>
                <a:spcPts val="960"/>
              </a:lnSpc>
              <a:spcBef>
                <a:spcPts val="600"/>
              </a:spcBef>
              <a:spcAft>
                <a:spcPts val="200"/>
              </a:spcAft>
              <a:buClr>
                <a:srgbClr val="A94D08"/>
              </a:buClr>
              <a:buSzPct val="85000"/>
              <a:buFont typeface="adalan Mono"/>
              <a:buChar char="■"/>
            </a:pPr>
            <a:r>
              <a:rPr lang="en-GB" sz="800" b="0" i="0" cap="all" spc="128" kern="100" dirty="0">
                <a:solidFill>
                  <a:srgbClr val="A94D08"/>
                </a:solidFill>
                <a:latin typeface="adalan Mono Medium"/>
                <a:cs typeface="adalan Mono Medium"/>
              </a:rPr>
              <a:t>Functional</a:t>
            </a:r>
            <a:endParaRPr lang="en-GB" sz="800" b="0" i="0" cap="all" spc="128" kern="100" dirty="0">
              <a:solidFill>
                <a:srgbClr val="A94D08"/>
              </a:solidFill>
              <a:latin typeface="adalan Mono Medium"/>
              <a:cs typeface="adalan Mono Medium"/>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Corporate and investment banking</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Asset management and ESG reporting</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Requirements gathering and specifications</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Change management</a:t>
            </a:r>
            <a:endParaRPr lang="en-GB" sz="1000" b="1" i="0" kern="100" dirty="0">
              <a:solidFill>
                <a:srgbClr val="1F175A"/>
              </a:solidFill>
              <a:latin typeface="adalan Sans"/>
              <a:cs typeface="adalan Sans"/>
            </a:endParaRPr>
          </a:p>
          <a:p>
            <a:pPr>
              <a:lnSpc>
                <a:spcPts val="1300"/>
              </a:lnSpc>
              <a:spcBef>
                <a:spcPts val="300"/>
              </a:spcBef>
              <a:spcAft>
                <a:spcPts val="0"/>
              </a:spcAft>
              <a:buNone/>
            </a:pPr>
            <a:r>
              <a:rPr lang="en-GB" sz="1000" b="1" i="0" kern="100" dirty="0">
                <a:solidFill>
                  <a:srgbClr val="1F175A"/>
                </a:solidFill>
                <a:latin typeface="adalan Sans"/>
                <a:cs typeface="adalan Sans"/>
              </a:rPr>
              <a:t>Tools: </a:t>
            </a:r>
            <a:r>
              <a:rPr lang="en-GB" sz="850" b="0" i="0" kern="100" dirty="0">
                <a:solidFill>
                  <a:srgbClr val="4B467A"/>
                </a:solidFill>
                <a:latin typeface="adalan Mono"/>
                <a:cs typeface="adalan Mono"/>
              </a:rPr>
              <a:t>Jira, MS Project, Power BI, advanced Excel, Copilot M365</a:t>
            </a:r>
            <a:endParaRPr lang="en-GB" sz="1000" b="1" i="0" kern="100" dirty="0">
              <a:solidFill>
                <a:srgbClr val="1F175A"/>
              </a:solidFill>
              <a:latin typeface="adalan Sans"/>
              <a:cs typeface="adalan Sans"/>
            </a:endParaRPr>
          </a:p>
          <a:p>
            <a:pPr marL="139700" indent="-139700">
              <a:lnSpc>
                <a:spcPts val="960"/>
              </a:lnSpc>
              <a:spcBef>
                <a:spcPts val="600"/>
              </a:spcBef>
              <a:spcAft>
                <a:spcPts val="200"/>
              </a:spcAft>
              <a:buClr>
                <a:srgbClr val="A94D08"/>
              </a:buClr>
              <a:buSzPct val="85000"/>
              <a:buFont typeface="adalan Mono"/>
              <a:buChar char="■"/>
            </a:pPr>
            <a:r>
              <a:rPr lang="en-GB" sz="800" b="0" i="0" cap="all" spc="128" kern="100" dirty="0">
                <a:solidFill>
                  <a:srgbClr val="A94D08"/>
                </a:solidFill>
                <a:latin typeface="adalan Mono Medium"/>
                <a:cs typeface="adalan Mono Medium"/>
              </a:rPr>
              <a:t>Soft skills</a:t>
            </a:r>
            <a:endParaRPr lang="en-GB" sz="800" b="0" i="0" cap="all" spc="128" kern="100" dirty="0">
              <a:solidFill>
                <a:srgbClr val="A94D08"/>
              </a:solidFill>
              <a:latin typeface="adalan Mono Medium"/>
              <a:cs typeface="adalan Mono Medium"/>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Rigour and forward planning</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Listening and diplomacy in committees</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Cross-functional leadership</a:t>
            </a:r>
            <a:endParaRPr lang="en-GB" sz="1000" b="1" i="0" kern="100" dirty="0">
              <a:solidFill>
                <a:srgbClr val="1F175A"/>
              </a:solidFill>
              <a:latin typeface="adalan Sans"/>
              <a:cs typeface="adalan Sans"/>
            </a:endParaRPr>
          </a:p>
          <a:p>
            <a:pPr marL="139700" indent="-139700">
              <a:lnSpc>
                <a:spcPts val="960"/>
              </a:lnSpc>
              <a:spcBef>
                <a:spcPts val="600"/>
              </a:spcBef>
              <a:spcAft>
                <a:spcPts val="200"/>
              </a:spcAft>
              <a:buClr>
                <a:srgbClr val="A94D08"/>
              </a:buClr>
              <a:buSzPct val="85000"/>
              <a:buFont typeface="adalan Mono"/>
              <a:buChar char="■"/>
            </a:pPr>
            <a:r>
              <a:rPr lang="en-GB" sz="800" b="0" i="0" cap="all" spc="128" kern="100" dirty="0">
                <a:solidFill>
                  <a:srgbClr val="A94D08"/>
                </a:solidFill>
                <a:latin typeface="adalan Mono Medium"/>
                <a:cs typeface="adalan Mono Medium"/>
              </a:rPr>
              <a:t>Sectors &amp; qualifications</a:t>
            </a:r>
            <a:endParaRPr lang="en-GB" sz="800" b="0" i="0" cap="all" spc="128" kern="100" dirty="0">
              <a:solidFill>
                <a:srgbClr val="A94D08"/>
              </a:solidFill>
              <a:latin typeface="adalan Mono Medium"/>
              <a:cs typeface="adalan Mono Medium"/>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MSc Corporate Finance — École Exemple</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PMP certification</a:t>
            </a:r>
            <a:endParaRPr lang="en-GB" sz="1000" b="1" i="0" kern="100" dirty="0">
              <a:solidFill>
                <a:srgbClr val="1F175A"/>
              </a:solidFill>
              <a:latin typeface="adalan Sans"/>
              <a:cs typeface="adalan Sans"/>
            </a:endParaRPr>
          </a:p>
          <a:p>
            <a:pPr marL="139700" indent="-139700">
              <a:lnSpc>
                <a:spcPts val="1220"/>
              </a:lnSpc>
              <a:spcBef>
                <a:spcPts val="10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French native · English fluent</a:t>
            </a:r>
            <a:endParaRPr lang="en-GB" sz="1000" b="1" i="0" kern="100" dirty="0">
              <a:solidFill>
                <a:srgbClr val="1F175A"/>
              </a:solidFill>
              <a:latin typeface="adalan Sans"/>
              <a:cs typeface="adalan Sans"/>
            </a:endParaRPr>
          </a:p>
        </p:txBody>
      </p:sp>
      <p:sp>
        <p:nvSpPr>
          <p:cNvPr id="18" name="carte:missions"/>
          <p:cNvSpPr/>
          <p:nvPr/>
        </p:nvSpPr>
        <p:spPr>
          <a:xfrm>
            <a:off x="8051800" y="1168400"/>
            <a:ext cx="3733800" cy="5181600"/>
          </a:xfrm>
          <a:prstGeom prst="round2DiagRect">
            <a:avLst>
              <a:gd name="adj1" fmla="val 4761"/>
              <a:gd name="adj2" fmla="val 1020"/>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19" name="trait:missions"/>
          <p:cNvSpPr/>
          <p:nvPr/>
        </p:nvSpPr>
        <p:spPr>
          <a:xfrm>
            <a:off x="8242300" y="1320800"/>
            <a:ext cx="190500" cy="31750"/>
          </a:xfrm>
          <a:prstGeom prst="round2DiagRect">
            <a:avLst>
              <a:gd name="adj1" fmla="val 50000"/>
              <a:gd name="adj2" fmla="val 15000"/>
            </a:avLst>
          </a:prstGeom>
          <a:solidFill>
            <a:srgbClr val="F9A66B"/>
          </a:solidFill>
          <a:ln>
            <a:noFill/>
          </a:ln>
        </p:spPr>
        <p:txBody>
          <a:bodyPr rtlCol="0" anchor="ctr"/>
          <a:lstStyle/>
          <a:p>
            <a:pPr algn="ctr"/>
          </a:p>
        </p:txBody>
      </p:sp>
      <p:sp>
        <p:nvSpPr>
          <p:cNvPr id="20" name="titre:missions"/>
          <p:cNvSpPr txBox="1"/>
          <p:nvPr/>
        </p:nvSpPr>
        <p:spPr>
          <a:xfrm>
            <a:off x="8242300" y="1384300"/>
            <a:ext cx="3352800" cy="203200"/>
          </a:xfrm>
          <a:prstGeom prst="rect">
            <a:avLst/>
          </a:prstGeom>
          <a:noFill/>
        </p:spPr>
        <p:txBody>
          <a:bodyPr lIns="0" tIns="0" rIns="0" bIns="0" wrap="square" rtlCol="0" anchor="t">
            <a:noAutofit/>
          </a:bodyPr>
          <a:lstStyle/>
          <a:p>
            <a:pPr>
              <a:lnSpc>
                <a:spcPts val="1495"/>
              </a:lnSpc>
              <a:spcAft>
                <a:spcPts val="0"/>
              </a:spcAft>
              <a:buNone/>
            </a:pPr>
            <a:r>
              <a:rPr lang="en-GB" sz="1300" b="0" i="0" spc="-13" kern="100" dirty="0">
                <a:solidFill>
                  <a:srgbClr val="1F175A"/>
                </a:solidFill>
                <a:latin typeface="adalan Heading"/>
                <a:cs typeface="adalan Heading"/>
              </a:rPr>
              <a:t>Project &amp; assignment summary</a:t>
            </a:r>
            <a:endParaRPr lang="en-GB" sz="1300" b="0" i="0" spc="-13" kern="100" dirty="0">
              <a:solidFill>
                <a:srgbClr val="1F175A"/>
              </a:solidFill>
              <a:latin typeface="adalan Heading"/>
              <a:cs typeface="adalan Heading"/>
            </a:endParaRPr>
          </a:p>
        </p:txBody>
      </p:sp>
      <p:sp>
        <p:nvSpPr>
          <p:cNvPr id="21" name="fil:missions"/>
          <p:cNvSpPr/>
          <p:nvPr/>
        </p:nvSpPr>
        <p:spPr>
          <a:xfrm>
            <a:off x="8268970" y="1714500"/>
            <a:ext cx="10160" cy="4381500"/>
          </a:xfrm>
          <a:prstGeom prst="rect">
            <a:avLst/>
          </a:prstGeom>
          <a:gradFill rotWithShape="1">
            <a:gsLst>
              <a:gs pos="0">
                <a:srgbClr val="CFCBEE"/>
              </a:gs>
              <a:gs pos="100000">
                <a:srgbClr val="CFCBEE">
                  <a:alpha val="0"/>
                </a:srgbClr>
              </a:gs>
            </a:gsLst>
            <a:lin ang="5400000" scaled="0"/>
          </a:gradFill>
          <a:ln>
            <a:noFill/>
          </a:ln>
        </p:spPr>
        <p:txBody>
          <a:bodyPr rtlCol="0" anchor="ctr"/>
          <a:lstStyle/>
          <a:p>
            <a:pPr algn="ctr"/>
          </a:p>
        </p:txBody>
      </p:sp>
      <p:sp>
        <p:nvSpPr>
          <p:cNvPr id="22" name="cv:missions"/>
          <p:cNvSpPr txBox="1"/>
          <p:nvPr/>
        </p:nvSpPr>
        <p:spPr>
          <a:xfrm>
            <a:off x="8242300" y="1625600"/>
            <a:ext cx="3352800" cy="4597400"/>
          </a:xfrm>
          <a:prstGeom prst="rect">
            <a:avLst/>
          </a:prstGeom>
          <a:noFill/>
        </p:spPr>
        <p:txBody>
          <a:bodyPr lIns="0" tIns="0" rIns="0" bIns="0" wrap="square" rtlCol="0" anchor="t">
            <a:noAutofit/>
          </a:bodyPr>
          <a:lstStyle/>
          <a:p>
            <a:pPr marL="152400" indent="-152400">
              <a:lnSpc>
                <a:spcPts val="1312"/>
              </a:lnSpc>
              <a:spcAft>
                <a:spcPts val="0"/>
              </a:spcAft>
              <a:buClr>
                <a:srgbClr val="F9A66B"/>
              </a:buClr>
              <a:buSzPct val="80000"/>
              <a:buFont typeface="adalan Mono"/>
              <a:buChar char="■"/>
            </a:pPr>
            <a:r>
              <a:rPr lang="en-GB" sz="1050" b="0" i="0" kern="100" dirty="0">
                <a:solidFill>
                  <a:srgbClr val="1F175A"/>
                </a:solidFill>
                <a:latin typeface="adalan Heading"/>
                <a:cs typeface="adalan Heading"/>
              </a:rPr>
              <a:t>Data Project Director</a:t>
            </a:r>
            <a:endParaRPr lang="en-GB" sz="1050" b="0" i="0" kern="100" dirty="0">
              <a:solidFill>
                <a:srgbClr val="1F175A"/>
              </a:solidFill>
              <a:latin typeface="adalan Heading"/>
              <a:cs typeface="adalan Heading"/>
            </a:endParaRPr>
          </a:p>
          <a:p>
            <a:pPr marL="152400">
              <a:lnSpc>
                <a:spcPts val="1040"/>
              </a:lnSpc>
              <a:spcBef>
                <a:spcPts val="150"/>
              </a:spcBef>
              <a:spcAft>
                <a:spcPts val="0"/>
              </a:spcAft>
              <a:buNone/>
            </a:pPr>
            <a:r>
              <a:rPr lang="en-GB" sz="800" b="0" i="0" kern="100" dirty="0">
                <a:solidFill>
                  <a:srgbClr val="A94D08"/>
                </a:solidFill>
                <a:latin typeface="adalan Mono Medium"/>
                <a:cs typeface="adalan Mono Medium"/>
              </a:rPr>
              <a:t>2022-2026</a:t>
            </a:r>
            <a:r>
              <a:rPr lang="en-GB" sz="950" b="0" i="0" kern="100" dirty="0">
                <a:solidFill>
                  <a:srgbClr val="4B467A"/>
                </a:solidFill>
                <a:latin typeface="adalan Sans"/>
                <a:cs typeface="adalan Sans"/>
              </a:rPr>
              <a:t> · Exemple Gestion — Paris</a:t>
            </a:r>
            <a:endParaRPr lang="en-GB"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en-GB" sz="1000" b="0" i="0" kern="100" dirty="0">
                <a:solidFill>
                  <a:srgbClr val="4B467A"/>
                </a:solidFill>
                <a:latin typeface="adalan Sans"/>
                <a:cs typeface="adalan Sans"/>
              </a:rPr>
              <a:t>Led the overhaul of an asset manager's regulatory and ESG reporting: 12 data flows, 3 business teams, €2.5M budget. Designed an AI agent that prepares steering committees.</a:t>
            </a:r>
            <a:endParaRPr lang="en-GB" sz="1000" b="0" i="0" kern="100" dirty="0">
              <a:solidFill>
                <a:srgbClr val="4B467A"/>
              </a:solidFill>
              <a:latin typeface="adalan Sans"/>
              <a:cs typeface="adalan Sans"/>
            </a:endParaRPr>
          </a:p>
          <a:p>
            <a:pPr marL="152400" indent="-152400">
              <a:lnSpc>
                <a:spcPts val="1312"/>
              </a:lnSpc>
              <a:spcBef>
                <a:spcPts val="900"/>
              </a:spcBef>
              <a:spcAft>
                <a:spcPts val="0"/>
              </a:spcAft>
              <a:buClr>
                <a:srgbClr val="F9A66B"/>
              </a:buClr>
              <a:buSzPct val="80000"/>
              <a:buFont typeface="adalan Mono"/>
              <a:buChar char="■"/>
            </a:pPr>
            <a:r>
              <a:rPr lang="en-GB" sz="1050" b="0" i="0" kern="100" dirty="0">
                <a:solidFill>
                  <a:srgbClr val="1F175A"/>
                </a:solidFill>
                <a:latin typeface="adalan Heading"/>
                <a:cs typeface="adalan Heading"/>
              </a:rPr>
              <a:t>Portfolio PMO</a:t>
            </a:r>
            <a:endParaRPr lang="en-GB" sz="1050" b="0" i="0" kern="100" dirty="0">
              <a:solidFill>
                <a:srgbClr val="1F175A"/>
              </a:solidFill>
              <a:latin typeface="adalan Heading"/>
              <a:cs typeface="adalan Heading"/>
            </a:endParaRPr>
          </a:p>
          <a:p>
            <a:pPr marL="152400">
              <a:lnSpc>
                <a:spcPts val="1040"/>
              </a:lnSpc>
              <a:spcBef>
                <a:spcPts val="150"/>
              </a:spcBef>
              <a:spcAft>
                <a:spcPts val="0"/>
              </a:spcAft>
              <a:buNone/>
            </a:pPr>
            <a:r>
              <a:rPr lang="en-GB" sz="800" b="0" i="0" kern="100" dirty="0">
                <a:solidFill>
                  <a:srgbClr val="A94D08"/>
                </a:solidFill>
                <a:latin typeface="adalan Mono Medium"/>
                <a:cs typeface="adalan Mono Medium"/>
              </a:rPr>
              <a:t>2018-2022</a:t>
            </a:r>
            <a:r>
              <a:rPr lang="en-GB" sz="950" b="0" i="0" kern="100" dirty="0">
                <a:solidFill>
                  <a:srgbClr val="4B467A"/>
                </a:solidFill>
                <a:latin typeface="adalan Sans"/>
                <a:cs typeface="adalan Sans"/>
              </a:rPr>
              <a:t> · Banque Exemple — Paris</a:t>
            </a:r>
            <a:endParaRPr lang="en-GB"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en-GB" sz="1000" b="0" i="0" kern="100" dirty="0">
                <a:solidFill>
                  <a:srgbClr val="4B467A"/>
                </a:solidFill>
                <a:latin typeface="adalan Sans"/>
                <a:cs typeface="adalan Sans"/>
              </a:rPr>
              <a:t>Governed a portfolio of 40 projects for the Financing IT department: quarterly trade-offs, capacity and value indicators, executive committees.</a:t>
            </a:r>
            <a:endParaRPr lang="en-GB" sz="1000" b="0" i="0" kern="100" dirty="0">
              <a:solidFill>
                <a:srgbClr val="4B467A"/>
              </a:solidFill>
              <a:latin typeface="adalan Sans"/>
              <a:cs typeface="adalan Sans"/>
            </a:endParaRPr>
          </a:p>
          <a:p>
            <a:pPr marL="152400" indent="-152400">
              <a:lnSpc>
                <a:spcPts val="1312"/>
              </a:lnSpc>
              <a:spcBef>
                <a:spcPts val="900"/>
              </a:spcBef>
              <a:spcAft>
                <a:spcPts val="0"/>
              </a:spcAft>
              <a:buClr>
                <a:srgbClr val="F9A66B"/>
              </a:buClr>
              <a:buSzPct val="80000"/>
              <a:buFont typeface="adalan Mono"/>
              <a:buChar char="■"/>
            </a:pPr>
            <a:r>
              <a:rPr lang="en-GB" sz="1050" b="0" i="0" kern="100" dirty="0">
                <a:solidFill>
                  <a:srgbClr val="1F175A"/>
                </a:solidFill>
                <a:latin typeface="adalan Heading"/>
                <a:cs typeface="adalan Heading"/>
              </a:rPr>
              <a:t>Regulatory Project Manager</a:t>
            </a:r>
            <a:endParaRPr lang="en-GB" sz="1050" b="0" i="0" kern="100" dirty="0">
              <a:solidFill>
                <a:srgbClr val="1F175A"/>
              </a:solidFill>
              <a:latin typeface="adalan Heading"/>
              <a:cs typeface="adalan Heading"/>
            </a:endParaRPr>
          </a:p>
          <a:p>
            <a:pPr marL="152400">
              <a:lnSpc>
                <a:spcPts val="1040"/>
              </a:lnSpc>
              <a:spcBef>
                <a:spcPts val="150"/>
              </a:spcBef>
              <a:spcAft>
                <a:spcPts val="0"/>
              </a:spcAft>
              <a:buNone/>
            </a:pPr>
            <a:r>
              <a:rPr lang="en-GB" sz="800" b="0" i="0" kern="100" dirty="0">
                <a:solidFill>
                  <a:srgbClr val="A94D08"/>
                </a:solidFill>
                <a:latin typeface="adalan Mono Medium"/>
                <a:cs typeface="adalan Mono Medium"/>
              </a:rPr>
              <a:t>2014-2018</a:t>
            </a:r>
            <a:r>
              <a:rPr lang="en-GB" sz="950" b="0" i="0" kern="100" dirty="0">
                <a:solidFill>
                  <a:srgbClr val="4B467A"/>
                </a:solidFill>
                <a:latin typeface="adalan Sans"/>
                <a:cs typeface="adalan Sans"/>
              </a:rPr>
              <a:t> · Banque Exemple — Paris</a:t>
            </a:r>
            <a:endParaRPr lang="en-GB"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en-GB" sz="1000" b="0" i="0" kern="100" dirty="0">
                <a:solidFill>
                  <a:srgbClr val="4B467A"/>
                </a:solidFill>
                <a:latin typeface="adalan Sans"/>
                <a:cs typeface="adalan Sans"/>
              </a:rPr>
              <a:t>Brought risk reporting into line with BCBS 239: data mapping, data quality remediation plan, coordination of IT and business teams.</a:t>
            </a:r>
            <a:endParaRPr lang="en-GB" sz="1000" b="0" i="0" kern="100" dirty="0">
              <a:solidFill>
                <a:srgbClr val="4B467A"/>
              </a:solidFill>
              <a:latin typeface="adalan Sans"/>
              <a:cs typeface="adalan Sans"/>
            </a:endParaRPr>
          </a:p>
          <a:p>
            <a:pPr marL="152400" indent="-152400">
              <a:lnSpc>
                <a:spcPts val="1312"/>
              </a:lnSpc>
              <a:spcBef>
                <a:spcPts val="900"/>
              </a:spcBef>
              <a:spcAft>
                <a:spcPts val="0"/>
              </a:spcAft>
              <a:buClr>
                <a:srgbClr val="F9A66B"/>
              </a:buClr>
              <a:buSzPct val="80000"/>
              <a:buFont typeface="adalan Mono"/>
              <a:buChar char="■"/>
            </a:pPr>
            <a:r>
              <a:rPr lang="en-GB" sz="1050" b="0" i="0" kern="100" dirty="0">
                <a:solidFill>
                  <a:srgbClr val="1F175A"/>
                </a:solidFill>
                <a:latin typeface="adalan Heading"/>
                <a:cs typeface="adalan Heading"/>
              </a:rPr>
              <a:t>Business Analyst</a:t>
            </a:r>
            <a:endParaRPr lang="en-GB" sz="1050" b="0" i="0" kern="100" dirty="0">
              <a:solidFill>
                <a:srgbClr val="1F175A"/>
              </a:solidFill>
              <a:latin typeface="adalan Heading"/>
              <a:cs typeface="adalan Heading"/>
            </a:endParaRPr>
          </a:p>
          <a:p>
            <a:pPr marL="152400">
              <a:lnSpc>
                <a:spcPts val="1040"/>
              </a:lnSpc>
              <a:spcBef>
                <a:spcPts val="150"/>
              </a:spcBef>
              <a:spcAft>
                <a:spcPts val="0"/>
              </a:spcAft>
              <a:buNone/>
            </a:pPr>
            <a:r>
              <a:rPr lang="en-GB" sz="800" b="0" i="0" kern="100" dirty="0">
                <a:solidFill>
                  <a:srgbClr val="A94D08"/>
                </a:solidFill>
                <a:latin typeface="adalan Mono Medium"/>
                <a:cs typeface="adalan Mono Medium"/>
              </a:rPr>
              <a:t>2011-2014</a:t>
            </a:r>
            <a:r>
              <a:rPr lang="en-GB" sz="950" b="0" i="0" kern="100" dirty="0">
                <a:solidFill>
                  <a:srgbClr val="4B467A"/>
                </a:solidFill>
                <a:latin typeface="adalan Sans"/>
                <a:cs typeface="adalan Sans"/>
              </a:rPr>
              <a:t> · Cabinet Exemple — Paris</a:t>
            </a:r>
            <a:endParaRPr lang="en-GB" sz="800" b="0" i="0" kern="100" dirty="0">
              <a:solidFill>
                <a:srgbClr val="A94D08"/>
              </a:solidFill>
              <a:latin typeface="adalan Mono Medium"/>
              <a:cs typeface="adalan Mono Medium"/>
            </a:endParaRPr>
          </a:p>
          <a:p>
            <a:pPr marL="152400">
              <a:lnSpc>
                <a:spcPts val="1320"/>
              </a:lnSpc>
              <a:spcBef>
                <a:spcPts val="200"/>
              </a:spcBef>
              <a:spcAft>
                <a:spcPts val="0"/>
              </a:spcAft>
              <a:buNone/>
            </a:pPr>
            <a:r>
              <a:rPr lang="en-GB" sz="1000" b="0" i="0" kern="100" dirty="0">
                <a:solidFill>
                  <a:srgbClr val="4B467A"/>
                </a:solidFill>
                <a:latin typeface="adalan Sans"/>
                <a:cs typeface="adalan Sans"/>
              </a:rPr>
              <a:t>Business analysis for retail banking: requirements gathering, functional specifications, acceptance testing.</a:t>
            </a:r>
            <a:endParaRPr lang="en-GB" sz="1000" b="0" i="0" kern="100" dirty="0">
              <a:solidFill>
                <a:srgbClr val="4B467A"/>
              </a:solidFill>
              <a:latin typeface="adalan Sans"/>
              <a:cs typeface="adalan Sans"/>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cv:entete"/>
          <p:cNvSpPr txBox="1"/>
          <p:nvPr/>
        </p:nvSpPr>
        <p:spPr>
          <a:xfrm>
            <a:off x="406400" y="254000"/>
            <a:ext cx="9144000" cy="838200"/>
          </a:xfrm>
          <a:prstGeom prst="rect">
            <a:avLst/>
          </a:prstGeom>
          <a:noFill/>
        </p:spPr>
        <p:txBody>
          <a:bodyPr lIns="0" tIns="0" rIns="0" bIns="0" wrap="square" rtlCol="0" anchor="t">
            <a:noAutofit/>
          </a:bodyPr>
          <a:lstStyle/>
          <a:p>
            <a:pPr marL="165100" indent="-165100">
              <a:lnSpc>
                <a:spcPts val="1080"/>
              </a:lnSpc>
              <a:spcAft>
                <a:spcPts val="500"/>
              </a:spcAft>
              <a:buClr>
                <a:srgbClr val="A94D08"/>
              </a:buClr>
              <a:buSzPct val="85000"/>
              <a:buFont typeface="adalan Mono"/>
              <a:buChar char="■"/>
            </a:pPr>
            <a:r>
              <a:rPr lang="en-GB" sz="900" b="0" i="0" cap="all" spc="180" kern="100" dirty="0">
                <a:solidFill>
                  <a:srgbClr val="A94D08"/>
                </a:solidFill>
                <a:latin typeface="adalan Mono Medium"/>
                <a:cs typeface="adalan Mono Medium"/>
              </a:rPr>
              <a:t>PMO &amp; data transformation</a:t>
            </a:r>
            <a:endParaRPr lang="en-GB" sz="900" b="0" i="0" cap="all" spc="180" kern="100" dirty="0">
              <a:solidFill>
                <a:srgbClr val="A94D08"/>
              </a:solidFill>
              <a:latin typeface="adalan Mono Medium"/>
              <a:cs typeface="adalan Mono Medium"/>
            </a:endParaRPr>
          </a:p>
          <a:p>
            <a:pPr>
              <a:lnSpc>
                <a:spcPts val="2700"/>
              </a:lnSpc>
              <a:spcBef>
                <a:spcPts val="0"/>
              </a:spcBef>
              <a:spcAft>
                <a:spcPts val="400"/>
              </a:spcAft>
              <a:buNone/>
            </a:pPr>
            <a:r>
              <a:rPr lang="en-GB" sz="2500" b="0" i="0" spc="-50" kern="100" dirty="0">
                <a:solidFill>
                  <a:srgbClr val="1F175A"/>
                </a:solidFill>
                <a:latin typeface="adalan Display"/>
                <a:cs typeface="adalan Display"/>
              </a:rPr>
              <a:t>Camille, </a:t>
            </a:r>
            <a:r>
              <a:rPr lang="en-GB" sz="2500" b="0" i="0" spc="-50" kern="100" dirty="0">
                <a:solidFill>
                  <a:srgbClr val="D96A1F"/>
                </a:solidFill>
                <a:latin typeface="adalan Display"/>
                <a:cs typeface="adalan Display"/>
              </a:rPr>
              <a:t>Expert Consultant</a:t>
            </a:r>
            <a:endParaRPr lang="en-GB" sz="2500" b="0" i="0" spc="-50" kern="100" dirty="0">
              <a:solidFill>
                <a:srgbClr val="1F175A"/>
              </a:solidFill>
              <a:latin typeface="adalan Display"/>
              <a:cs typeface="adalan Display"/>
            </a:endParaRPr>
          </a:p>
          <a:p>
            <a:pPr>
              <a:lnSpc>
                <a:spcPts val="1485"/>
              </a:lnSpc>
              <a:spcBef>
                <a:spcPts val="0"/>
              </a:spcBef>
              <a:spcAft>
                <a:spcPts val="0"/>
              </a:spcAft>
              <a:buNone/>
            </a:pPr>
            <a:r>
              <a:rPr lang="en-GB" sz="1100" b="0" i="0" kern="100" dirty="0">
                <a:solidFill>
                  <a:srgbClr val="4B467A"/>
                </a:solidFill>
                <a:latin typeface="adalan Sans"/>
                <a:cs typeface="adalan Sans"/>
              </a:rPr>
              <a:t>15 years' experience leading data and regulatory programmes</a:t>
            </a:r>
            <a:endParaRPr lang="en-GB" sz="1100" b="0" i="0" kern="100" dirty="0">
              <a:solidFill>
                <a:srgbClr val="4B467A"/>
              </a:solidFill>
              <a:latin typeface="adalan Sans"/>
              <a:cs typeface="adalan Sans"/>
            </a:endParaRPr>
          </a:p>
        </p:txBody>
      </p:sp>
      <p:pic>
        <p:nvPicPr>
          <p:cNvPr id="3" name="logo" descr="adalan"/>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668000" y="292100"/>
            <a:ext cx="1117600" cy="301358"/>
          </a:xfrm>
          <a:prstGeom prst="rect">
            <a:avLst/>
          </a:prstGeom>
        </p:spPr>
      </p:pic>
      <p:sp>
        <p:nvSpPr>
          <p:cNvPr id="4" name="signature"/>
          <p:cNvSpPr txBox="1"/>
          <p:nvPr/>
        </p:nvSpPr>
        <p:spPr>
          <a:xfrm>
            <a:off x="9245600" y="635000"/>
            <a:ext cx="2540000" cy="127000"/>
          </a:xfrm>
          <a:prstGeom prst="rect">
            <a:avLst/>
          </a:prstGeom>
          <a:noFill/>
        </p:spPr>
        <p:txBody>
          <a:bodyPr lIns="0" tIns="0" rIns="0" bIns="0" wrap="square" rtlCol="0" anchor="t">
            <a:noAutofit/>
          </a:bodyPr>
          <a:lstStyle/>
          <a:p>
            <a:pPr algn="r">
              <a:lnSpc>
                <a:spcPts val="780"/>
              </a:lnSpc>
              <a:spcAft>
                <a:spcPts val="0"/>
              </a:spcAft>
              <a:buNone/>
            </a:pPr>
            <a:r>
              <a:rPr lang="en-GB" sz="650" b="0" i="0" cap="all" spc="104" kern="100" dirty="0">
                <a:solidFill>
                  <a:srgbClr val="6E6A93"/>
                </a:solidFill>
                <a:latin typeface="adalan Mono"/>
                <a:cs typeface="adalan Mono"/>
              </a:rPr>
              <a:t>AI Driven Insight</a:t>
            </a:r>
            <a:endParaRPr lang="en-GB" sz="650" b="0" i="0" cap="all" spc="104" kern="100" dirty="0">
              <a:solidFill>
                <a:srgbClr val="6E6A93"/>
              </a:solidFill>
              <a:latin typeface="adalan Mono"/>
              <a:cs typeface="adalan Mono"/>
            </a:endParaRPr>
          </a:p>
        </p:txBody>
      </p:sp>
      <p:sp>
        <p:nvSpPr>
          <p:cNvPr id="5" name="cv:pied"/>
          <p:cNvSpPr txBox="1"/>
          <p:nvPr/>
        </p:nvSpPr>
        <p:spPr>
          <a:xfrm>
            <a:off x="406400" y="6489700"/>
            <a:ext cx="7620000" cy="152400"/>
          </a:xfrm>
          <a:prstGeom prst="rect">
            <a:avLst/>
          </a:prstGeom>
          <a:noFill/>
        </p:spPr>
        <p:txBody>
          <a:bodyPr lIns="0" tIns="0" rIns="0" bIns="0" wrap="square" rtlCol="0" anchor="t">
            <a:noAutofit/>
          </a:bodyPr>
          <a:lstStyle/>
          <a:p>
            <a:pPr>
              <a:lnSpc>
                <a:spcPts val="900"/>
              </a:lnSpc>
              <a:spcAft>
                <a:spcPts val="0"/>
              </a:spcAft>
              <a:buNone/>
            </a:pPr>
            <a:r>
              <a:rPr lang="en-GB" sz="750" b="0" i="0" cap="all" spc="90" kern="100" dirty="0">
                <a:solidFill>
                  <a:srgbClr val="6E6A93"/>
                </a:solidFill>
                <a:latin typeface="adalan Mono"/>
                <a:cs typeface="adalan Mono"/>
              </a:rPr>
              <a:t>Focus on projects &amp; assignments</a:t>
            </a:r>
            <a:endParaRPr lang="en-GB" sz="750" b="0" i="0" cap="all" spc="90" kern="100" dirty="0">
              <a:solidFill>
                <a:srgbClr val="6E6A93"/>
              </a:solidFill>
              <a:latin typeface="adalan Mono"/>
              <a:cs typeface="adalan Mono"/>
            </a:endParaRPr>
          </a:p>
        </p:txBody>
      </p:sp>
      <p:sp>
        <p:nvSpPr>
          <p:cNvPr id="6" name="cv:page"/>
          <p:cNvSpPr txBox="1"/>
          <p:nvPr/>
        </p:nvSpPr>
        <p:spPr>
          <a:xfrm>
            <a:off x="9245600" y="6489700"/>
            <a:ext cx="2540000" cy="152400"/>
          </a:xfrm>
          <a:prstGeom prst="rect">
            <a:avLst/>
          </a:prstGeom>
          <a:noFill/>
        </p:spPr>
        <p:txBody>
          <a:bodyPr lIns="0" tIns="0" rIns="0" bIns="0" wrap="square" rtlCol="0" anchor="t">
            <a:noAutofit/>
          </a:bodyPr>
          <a:lstStyle/>
          <a:p>
            <a:pPr algn="r">
              <a:lnSpc>
                <a:spcPts val="900"/>
              </a:lnSpc>
              <a:spcAft>
                <a:spcPts val="0"/>
              </a:spcAft>
              <a:buNone/>
            </a:pPr>
            <a:r>
              <a:rPr lang="en-GB" sz="750" b="0" i="0" spc="45" kern="100" dirty="0">
                <a:solidFill>
                  <a:srgbClr val="6E6A93"/>
                </a:solidFill>
                <a:latin typeface="adalan Mono"/>
                <a:cs typeface="adalan Mono"/>
              </a:rPr>
              <a:t>07 / 07</a:t>
            </a:r>
            <a:endParaRPr lang="en-GB" sz="750" b="0" i="0" spc="45" kern="100" dirty="0">
              <a:solidFill>
                <a:srgbClr val="6E6A93"/>
              </a:solidFill>
              <a:latin typeface="adalan Mono"/>
              <a:cs typeface="adalan Mono"/>
            </a:endParaRPr>
          </a:p>
        </p:txBody>
      </p:sp>
      <p:sp>
        <p:nvSpPr>
          <p:cNvPr id="7" name="carte:gauche"/>
          <p:cNvSpPr/>
          <p:nvPr/>
        </p:nvSpPr>
        <p:spPr>
          <a:xfrm>
            <a:off x="406400" y="1168400"/>
            <a:ext cx="5619750" cy="5181600"/>
          </a:xfrm>
          <a:prstGeom prst="round2DiagRect">
            <a:avLst>
              <a:gd name="adj1" fmla="val 3431"/>
              <a:gd name="adj2" fmla="val 735"/>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8" name="cv:gauche"/>
          <p:cNvSpPr txBox="1"/>
          <p:nvPr/>
        </p:nvSpPr>
        <p:spPr>
          <a:xfrm>
            <a:off x="609600" y="1358900"/>
            <a:ext cx="5213350" cy="4838700"/>
          </a:xfrm>
          <a:prstGeom prst="rect">
            <a:avLst/>
          </a:prstGeom>
          <a:noFill/>
        </p:spPr>
        <p:txBody>
          <a:bodyPr lIns="0" tIns="0" rIns="0" bIns="0" wrap="square" rtlCol="0" anchor="t">
            <a:noAutofit/>
          </a:bodyPr>
          <a:lstStyle/>
          <a:p>
            <a:pPr marL="165100" indent="-165100">
              <a:lnSpc>
                <a:spcPts val="1500"/>
              </a:lnSpc>
              <a:spcAft>
                <a:spcPts val="0"/>
              </a:spcAft>
              <a:buClr>
                <a:srgbClr val="F9A66B"/>
              </a:buClr>
              <a:buSzPct val="80000"/>
              <a:buFont typeface="adalan Mono"/>
              <a:buChar char="■"/>
            </a:pPr>
            <a:r>
              <a:rPr lang="en-GB" sz="1250" b="0" i="0" kern="100" dirty="0">
                <a:solidFill>
                  <a:srgbClr val="1F175A"/>
                </a:solidFill>
                <a:latin typeface="adalan Heading"/>
                <a:cs typeface="adalan Heading"/>
              </a:rPr>
              <a:t>Data Project Director</a:t>
            </a:r>
            <a:endParaRPr lang="en-GB" sz="1250" b="0" i="0" kern="100" dirty="0">
              <a:solidFill>
                <a:srgbClr val="1F175A"/>
              </a:solidFill>
              <a:latin typeface="adalan Heading"/>
              <a:cs typeface="adalan Heading"/>
            </a:endParaRPr>
          </a:p>
          <a:p>
            <a:pPr marL="165100">
              <a:lnSpc>
                <a:spcPts val="1040"/>
              </a:lnSpc>
              <a:spcBef>
                <a:spcPts val="150"/>
              </a:spcBef>
              <a:spcAft>
                <a:spcPts val="200"/>
              </a:spcAft>
              <a:buNone/>
            </a:pPr>
            <a:r>
              <a:rPr lang="en-GB" sz="800" b="0" i="0" kern="100" dirty="0">
                <a:solidFill>
                  <a:srgbClr val="A94D08"/>
                </a:solidFill>
                <a:latin typeface="adalan Mono Medium"/>
                <a:cs typeface="adalan Mono Medium"/>
              </a:rPr>
              <a:t>2022-2026</a:t>
            </a:r>
            <a:r>
              <a:rPr lang="en-GB" sz="950" b="0" i="0" kern="100" dirty="0">
                <a:solidFill>
                  <a:srgbClr val="4B467A"/>
                </a:solidFill>
                <a:latin typeface="adalan Sans"/>
                <a:cs typeface="adalan Sans"/>
              </a:rPr>
              <a:t> · Exemple Gestion — Paris</a:t>
            </a:r>
            <a:endParaRPr lang="en-GB" sz="800" b="0" i="0" kern="100" dirty="0">
              <a:solidFill>
                <a:srgbClr val="A94D08"/>
              </a:solidFill>
              <a:latin typeface="adalan Mono Medium"/>
              <a:cs typeface="adalan Mono Medium"/>
            </a:endParaRPr>
          </a:p>
          <a:p>
            <a:pPr marL="165100">
              <a:lnSpc>
                <a:spcPts val="1300"/>
              </a:lnSpc>
              <a:spcBef>
                <a:spcPts val="250"/>
              </a:spcBef>
              <a:spcAft>
                <a:spcPts val="0"/>
              </a:spcAft>
              <a:buNone/>
            </a:pPr>
            <a:r>
              <a:rPr lang="en-GB" sz="1000" b="1" i="0" kern="100" dirty="0">
                <a:solidFill>
                  <a:srgbClr val="1F175A"/>
                </a:solidFill>
                <a:latin typeface="adalan Sans"/>
                <a:cs typeface="adalan Sans"/>
              </a:rPr>
              <a:t>Assignment: </a:t>
            </a:r>
            <a:r>
              <a:rPr lang="en-GB" sz="1000" b="0" i="0" kern="100" dirty="0">
                <a:solidFill>
                  <a:srgbClr val="1F175A"/>
                </a:solidFill>
                <a:latin typeface="adalan Sans"/>
                <a:cs typeface="adalan Sans"/>
              </a:rPr>
              <a:t>lead the overhaul of an asset manager's regulatory and ESG reporting, from data collection to publication.</a:t>
            </a:r>
            <a:endParaRPr lang="en-GB" sz="1000" b="1" i="0" kern="100" dirty="0">
              <a:solidFill>
                <a:srgbClr val="1F175A"/>
              </a:solidFill>
              <a:latin typeface="adalan Sans"/>
              <a:cs typeface="adalan Sans"/>
            </a:endParaRPr>
          </a:p>
          <a:p>
            <a:pPr marL="165100">
              <a:lnSpc>
                <a:spcPts val="1250"/>
              </a:lnSpc>
              <a:spcBef>
                <a:spcPts val="400"/>
              </a:spcBef>
              <a:spcAft>
                <a:spcPts val="0"/>
              </a:spcAft>
              <a:buNone/>
            </a:pPr>
            <a:r>
              <a:rPr lang="en-GB" sz="1000" b="1" i="0" kern="100" dirty="0">
                <a:solidFill>
                  <a:srgbClr val="1F175A"/>
                </a:solidFill>
                <a:latin typeface="adalan Sans"/>
                <a:cs typeface="adalan Sans"/>
              </a:rPr>
              <a:t>Programme management</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Scope the programme and build the master plan</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Run steering and executive committees</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Track budget, risks and dependencies</a:t>
            </a:r>
            <a:endParaRPr lang="en-GB" sz="1000" b="1" i="0" kern="100" dirty="0">
              <a:solidFill>
                <a:srgbClr val="1F175A"/>
              </a:solidFill>
              <a:latin typeface="adalan Sans"/>
              <a:cs typeface="adalan Sans"/>
            </a:endParaRPr>
          </a:p>
          <a:p>
            <a:pPr marL="165100">
              <a:lnSpc>
                <a:spcPts val="1250"/>
              </a:lnSpc>
              <a:spcBef>
                <a:spcPts val="400"/>
              </a:spcBef>
              <a:spcAft>
                <a:spcPts val="0"/>
              </a:spcAft>
              <a:buNone/>
            </a:pPr>
            <a:r>
              <a:rPr lang="en-GB" sz="1000" b="1" i="0" kern="100" dirty="0">
                <a:solidFill>
                  <a:srgbClr val="1F175A"/>
                </a:solidFill>
                <a:latin typeface="adalan Sans"/>
                <a:cs typeface="adalan Sans"/>
              </a:rPr>
              <a:t>Data &amp; quality</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Map the 12 data flows behind the reporting</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Set up data quality controls with business teams</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Document the data dictionary</a:t>
            </a:r>
            <a:endParaRPr lang="en-GB" sz="1000" b="1" i="0" kern="100" dirty="0">
              <a:solidFill>
                <a:srgbClr val="1F175A"/>
              </a:solidFill>
              <a:latin typeface="adalan Sans"/>
              <a:cs typeface="adalan Sans"/>
            </a:endParaRPr>
          </a:p>
          <a:p>
            <a:pPr marL="165100">
              <a:lnSpc>
                <a:spcPts val="1250"/>
              </a:lnSpc>
              <a:spcBef>
                <a:spcPts val="400"/>
              </a:spcBef>
              <a:spcAft>
                <a:spcPts val="0"/>
              </a:spcAft>
              <a:buNone/>
            </a:pPr>
            <a:r>
              <a:rPr lang="en-GB" sz="1000" b="1" i="0" kern="100" dirty="0">
                <a:solidFill>
                  <a:srgbClr val="1F175A"/>
                </a:solidFill>
                <a:latin typeface="adalan Sans"/>
                <a:cs typeface="adalan Sans"/>
              </a:rPr>
              <a:t>AI on the assignment</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Design an agent that prepares steering committees</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Automate the consolidation of progress indicators</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Train the project team in Copilot M365</a:t>
            </a:r>
            <a:endParaRPr lang="en-GB" sz="1000" b="1" i="0" kern="100" dirty="0">
              <a:solidFill>
                <a:srgbClr val="1F175A"/>
              </a:solidFill>
              <a:latin typeface="adalan Sans"/>
              <a:cs typeface="adalan Sans"/>
            </a:endParaRPr>
          </a:p>
          <a:p>
            <a:pPr marL="165100">
              <a:lnSpc>
                <a:spcPts val="1300"/>
              </a:lnSpc>
              <a:spcBef>
                <a:spcPts val="250"/>
              </a:spcBef>
              <a:spcAft>
                <a:spcPts val="0"/>
              </a:spcAft>
              <a:buNone/>
            </a:pPr>
            <a:r>
              <a:rPr lang="en-GB" sz="1000" b="1" i="0" kern="100" dirty="0">
                <a:solidFill>
                  <a:srgbClr val="1F175A"/>
                </a:solidFill>
                <a:latin typeface="adalan Sans"/>
                <a:cs typeface="adalan Sans"/>
              </a:rPr>
              <a:t>Volumes: </a:t>
            </a:r>
            <a:r>
              <a:rPr lang="en-GB" sz="1000" b="0" i="0" kern="100" dirty="0">
                <a:solidFill>
                  <a:srgbClr val="1F175A"/>
                </a:solidFill>
                <a:latin typeface="adalan Sans"/>
                <a:cs typeface="adalan Sans"/>
              </a:rPr>
              <a:t>12 data flows, 3 business teams, 25 people coordinated, €2.5M budget.</a:t>
            </a:r>
            <a:endParaRPr lang="en-GB" sz="1000" b="1" i="0" kern="100" dirty="0">
              <a:solidFill>
                <a:srgbClr val="1F175A"/>
              </a:solidFill>
              <a:latin typeface="adalan Sans"/>
              <a:cs typeface="adalan Sans"/>
            </a:endParaRPr>
          </a:p>
          <a:p>
            <a:pPr marL="165100">
              <a:lnSpc>
                <a:spcPts val="1300"/>
              </a:lnSpc>
              <a:spcBef>
                <a:spcPts val="300"/>
              </a:spcBef>
              <a:spcAft>
                <a:spcPts val="0"/>
              </a:spcAft>
              <a:buNone/>
            </a:pPr>
            <a:r>
              <a:rPr lang="en-GB" sz="1000" b="1" i="0" kern="100" dirty="0">
                <a:solidFill>
                  <a:srgbClr val="1F175A"/>
                </a:solidFill>
                <a:latin typeface="adalan Sans"/>
                <a:cs typeface="adalan Sans"/>
              </a:rPr>
              <a:t>Environment: </a:t>
            </a:r>
            <a:r>
              <a:rPr lang="en-GB" sz="850" b="0" i="0" kern="100" dirty="0">
                <a:solidFill>
                  <a:srgbClr val="4B467A"/>
                </a:solidFill>
                <a:latin typeface="adalan Mono"/>
                <a:cs typeface="adalan Mono"/>
              </a:rPr>
              <a:t>Jira, Power BI, Excel, Copilot M365</a:t>
            </a:r>
            <a:endParaRPr lang="en-GB" sz="1000" b="1" i="0" kern="100" dirty="0">
              <a:solidFill>
                <a:srgbClr val="1F175A"/>
              </a:solidFill>
              <a:latin typeface="adalan Sans"/>
              <a:cs typeface="adalan Sans"/>
            </a:endParaRPr>
          </a:p>
          <a:p>
            <a:pPr marL="165100" indent="-165100">
              <a:lnSpc>
                <a:spcPts val="1020"/>
              </a:lnSpc>
              <a:spcBef>
                <a:spcPts val="1200"/>
              </a:spcBef>
              <a:spcAft>
                <a:spcPts val="200"/>
              </a:spcAft>
              <a:buClr>
                <a:srgbClr val="A94D08"/>
              </a:buClr>
              <a:buSzPct val="85000"/>
              <a:buFont typeface="adalan Mono"/>
              <a:buChar char="■"/>
            </a:pPr>
            <a:r>
              <a:rPr lang="en-GB" sz="850" b="0" i="0" cap="all" spc="136" kern="100" dirty="0">
                <a:solidFill>
                  <a:srgbClr val="A94D08"/>
                </a:solidFill>
                <a:latin typeface="adalan Mono Medium"/>
                <a:cs typeface="adalan Mono Medium"/>
              </a:rPr>
              <a:t>Education</a:t>
            </a:r>
            <a:endParaRPr lang="en-GB" sz="850" b="0" i="0" cap="all" spc="136" kern="100" dirty="0">
              <a:solidFill>
                <a:srgbClr val="A94D08"/>
              </a:solidFill>
              <a:latin typeface="adalan Mono Medium"/>
              <a:cs typeface="adalan Mono Medium"/>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MSc Corporate Finance — École Exemple, Paris (2011)</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PMP certification (2016)</a:t>
            </a:r>
            <a:endParaRPr lang="en-GB" sz="1000" b="1" i="0" kern="100" dirty="0">
              <a:solidFill>
                <a:srgbClr val="1F175A"/>
              </a:solidFill>
              <a:latin typeface="adalan Sans"/>
              <a:cs typeface="adalan Sans"/>
            </a:endParaRPr>
          </a:p>
          <a:p>
            <a:pPr marL="165100" indent="-165100">
              <a:lnSpc>
                <a:spcPts val="1020"/>
              </a:lnSpc>
              <a:spcBef>
                <a:spcPts val="1200"/>
              </a:spcBef>
              <a:spcAft>
                <a:spcPts val="200"/>
              </a:spcAft>
              <a:buClr>
                <a:srgbClr val="A94D08"/>
              </a:buClr>
              <a:buSzPct val="85000"/>
              <a:buFont typeface="adalan Mono"/>
              <a:buChar char="■"/>
            </a:pPr>
            <a:r>
              <a:rPr lang="en-GB" sz="850" b="0" i="0" cap="all" spc="136" kern="100" dirty="0">
                <a:solidFill>
                  <a:srgbClr val="A94D08"/>
                </a:solidFill>
                <a:latin typeface="adalan Mono Medium"/>
                <a:cs typeface="adalan Mono Medium"/>
              </a:rPr>
              <a:t>Languages</a:t>
            </a:r>
            <a:endParaRPr lang="en-GB" sz="850" b="0" i="0" cap="all" spc="136" kern="100" dirty="0">
              <a:solidFill>
                <a:srgbClr val="A94D08"/>
              </a:solidFill>
              <a:latin typeface="adalan Mono Medium"/>
              <a:cs typeface="adalan Mono Medium"/>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French: </a:t>
            </a:r>
            <a:r>
              <a:rPr lang="en-GB" sz="1000" b="0" i="0" kern="100" dirty="0">
                <a:solidFill>
                  <a:srgbClr val="4B467A"/>
                </a:solidFill>
                <a:latin typeface="adalan Sans"/>
                <a:cs typeface="adalan Sans"/>
              </a:rPr>
              <a:t>native · English: fluent</a:t>
            </a:r>
            <a:endParaRPr lang="en-GB" sz="1000" b="1" i="0" kern="100" dirty="0">
              <a:solidFill>
                <a:srgbClr val="1F175A"/>
              </a:solidFill>
              <a:latin typeface="adalan Sans"/>
              <a:cs typeface="adalan Sans"/>
            </a:endParaRPr>
          </a:p>
        </p:txBody>
      </p:sp>
      <p:sp>
        <p:nvSpPr>
          <p:cNvPr id="9" name="carte:droite"/>
          <p:cNvSpPr/>
          <p:nvPr/>
        </p:nvSpPr>
        <p:spPr>
          <a:xfrm>
            <a:off x="6165850" y="1168400"/>
            <a:ext cx="5619750" cy="5181600"/>
          </a:xfrm>
          <a:prstGeom prst="round2DiagRect">
            <a:avLst>
              <a:gd name="adj1" fmla="val 3431"/>
              <a:gd name="adj2" fmla="val 735"/>
            </a:avLst>
          </a:prstGeom>
          <a:solidFill>
            <a:srgbClr val="FFFFFF"/>
          </a:solidFill>
          <a:ln w="6350">
            <a:solidFill>
              <a:srgbClr val="1F175A">
                <a:alpha val="9000"/>
              </a:srgbClr>
            </a:solidFill>
          </a:ln>
          <a:effectLst>
            <a:outerShdw blurRad="165100" dist="63500" dir="5400000" algn="t" rotWithShape="0">
              <a:srgbClr val="1F175A">
                <a:alpha val="12000"/>
              </a:srgbClr>
            </a:outerShdw>
          </a:effectLst>
        </p:spPr>
        <p:txBody>
          <a:bodyPr rtlCol="0" anchor="ctr"/>
          <a:lstStyle/>
          <a:p>
            <a:pPr algn="ctr"/>
          </a:p>
        </p:txBody>
      </p:sp>
      <p:sp>
        <p:nvSpPr>
          <p:cNvPr id="10" name="cv:droite"/>
          <p:cNvSpPr txBox="1"/>
          <p:nvPr/>
        </p:nvSpPr>
        <p:spPr>
          <a:xfrm>
            <a:off x="6369050" y="1358900"/>
            <a:ext cx="5213350" cy="4838700"/>
          </a:xfrm>
          <a:prstGeom prst="rect">
            <a:avLst/>
          </a:prstGeom>
          <a:noFill/>
        </p:spPr>
        <p:txBody>
          <a:bodyPr lIns="0" tIns="0" rIns="0" bIns="0" wrap="square" rtlCol="0" anchor="t">
            <a:noAutofit/>
          </a:bodyPr>
          <a:lstStyle/>
          <a:p>
            <a:pPr marL="165100" indent="-165100">
              <a:lnSpc>
                <a:spcPts val="1500"/>
              </a:lnSpc>
              <a:spcAft>
                <a:spcPts val="0"/>
              </a:spcAft>
              <a:buClr>
                <a:srgbClr val="F9A66B"/>
              </a:buClr>
              <a:buSzPct val="80000"/>
              <a:buFont typeface="adalan Mono"/>
              <a:buChar char="■"/>
            </a:pPr>
            <a:r>
              <a:rPr lang="en-GB" sz="1250" b="0" i="0" kern="100" dirty="0">
                <a:solidFill>
                  <a:srgbClr val="1F175A"/>
                </a:solidFill>
                <a:latin typeface="adalan Heading"/>
                <a:cs typeface="adalan Heading"/>
              </a:rPr>
              <a:t>Portfolio PMO</a:t>
            </a:r>
            <a:endParaRPr lang="en-GB" sz="1250" b="0" i="0" kern="100" dirty="0">
              <a:solidFill>
                <a:srgbClr val="1F175A"/>
              </a:solidFill>
              <a:latin typeface="adalan Heading"/>
              <a:cs typeface="adalan Heading"/>
            </a:endParaRPr>
          </a:p>
          <a:p>
            <a:pPr marL="165100">
              <a:lnSpc>
                <a:spcPts val="1040"/>
              </a:lnSpc>
              <a:spcBef>
                <a:spcPts val="150"/>
              </a:spcBef>
              <a:spcAft>
                <a:spcPts val="200"/>
              </a:spcAft>
              <a:buNone/>
            </a:pPr>
            <a:r>
              <a:rPr lang="en-GB" sz="800" b="0" i="0" kern="100" dirty="0">
                <a:solidFill>
                  <a:srgbClr val="A94D08"/>
                </a:solidFill>
                <a:latin typeface="adalan Mono Medium"/>
                <a:cs typeface="adalan Mono Medium"/>
              </a:rPr>
              <a:t>2018-2022</a:t>
            </a:r>
            <a:r>
              <a:rPr lang="en-GB" sz="950" b="0" i="0" kern="100" dirty="0">
                <a:solidFill>
                  <a:srgbClr val="4B467A"/>
                </a:solidFill>
                <a:latin typeface="adalan Sans"/>
                <a:cs typeface="adalan Sans"/>
              </a:rPr>
              <a:t> · Banque Exemple — Paris</a:t>
            </a:r>
            <a:endParaRPr lang="en-GB" sz="800" b="0" i="0" kern="100" dirty="0">
              <a:solidFill>
                <a:srgbClr val="A94D08"/>
              </a:solidFill>
              <a:latin typeface="adalan Mono Medium"/>
              <a:cs typeface="adalan Mono Medium"/>
            </a:endParaRPr>
          </a:p>
          <a:p>
            <a:pPr marL="165100">
              <a:lnSpc>
                <a:spcPts val="1300"/>
              </a:lnSpc>
              <a:spcBef>
                <a:spcPts val="250"/>
              </a:spcBef>
              <a:spcAft>
                <a:spcPts val="0"/>
              </a:spcAft>
              <a:buNone/>
            </a:pPr>
            <a:r>
              <a:rPr lang="en-GB" sz="1000" b="1" i="0" kern="100" dirty="0">
                <a:solidFill>
                  <a:srgbClr val="1F175A"/>
                </a:solidFill>
                <a:latin typeface="adalan Sans"/>
                <a:cs typeface="adalan Sans"/>
              </a:rPr>
              <a:t>Assignment: </a:t>
            </a:r>
            <a:r>
              <a:rPr lang="en-GB" sz="1000" b="0" i="0" kern="100" dirty="0">
                <a:solidFill>
                  <a:srgbClr val="1F175A"/>
                </a:solidFill>
                <a:latin typeface="adalan Sans"/>
                <a:cs typeface="adalan Sans"/>
              </a:rPr>
              <a:t>govern the Financing IT department's project portfolio.</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Steer a portfolio of 40 projects and an €8M annual budget</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Prepare the executive committee's quarterly trade-offs</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Roll out capacity and value indicators</a:t>
            </a:r>
            <a:endParaRPr lang="en-GB" sz="1000" b="1" i="0" kern="100" dirty="0">
              <a:solidFill>
                <a:srgbClr val="1F175A"/>
              </a:solidFill>
              <a:latin typeface="adalan Sans"/>
              <a:cs typeface="adalan Sans"/>
            </a:endParaRPr>
          </a:p>
          <a:p>
            <a:pPr marL="165100">
              <a:lnSpc>
                <a:spcPts val="1300"/>
              </a:lnSpc>
              <a:spcBef>
                <a:spcPts val="300"/>
              </a:spcBef>
              <a:spcAft>
                <a:spcPts val="0"/>
              </a:spcAft>
              <a:buNone/>
            </a:pPr>
            <a:r>
              <a:rPr lang="en-GB" sz="1000" b="1" i="0" kern="100" dirty="0">
                <a:solidFill>
                  <a:srgbClr val="1F175A"/>
                </a:solidFill>
                <a:latin typeface="adalan Sans"/>
                <a:cs typeface="adalan Sans"/>
              </a:rPr>
              <a:t>Environment: </a:t>
            </a:r>
            <a:r>
              <a:rPr lang="en-GB" sz="850" b="0" i="0" kern="100" dirty="0">
                <a:solidFill>
                  <a:srgbClr val="4B467A"/>
                </a:solidFill>
                <a:latin typeface="adalan Mono"/>
                <a:cs typeface="adalan Mono"/>
              </a:rPr>
              <a:t>MS Project, Power BI, Excel</a:t>
            </a:r>
            <a:endParaRPr lang="en-GB" sz="1000" b="1" i="0" kern="100" dirty="0">
              <a:solidFill>
                <a:srgbClr val="1F175A"/>
              </a:solidFill>
              <a:latin typeface="adalan Sans"/>
              <a:cs typeface="adalan Sans"/>
            </a:endParaRPr>
          </a:p>
          <a:p>
            <a:pPr marL="165100" indent="-165100">
              <a:lnSpc>
                <a:spcPts val="1500"/>
              </a:lnSpc>
              <a:spcBef>
                <a:spcPts val="1200"/>
              </a:spcBef>
              <a:spcAft>
                <a:spcPts val="0"/>
              </a:spcAft>
              <a:buClr>
                <a:srgbClr val="F9A66B"/>
              </a:buClr>
              <a:buSzPct val="80000"/>
              <a:buFont typeface="adalan Mono"/>
              <a:buChar char="■"/>
            </a:pPr>
            <a:r>
              <a:rPr lang="en-GB" sz="1250" b="0" i="0" kern="100" dirty="0">
                <a:solidFill>
                  <a:srgbClr val="1F175A"/>
                </a:solidFill>
                <a:latin typeface="adalan Heading"/>
                <a:cs typeface="adalan Heading"/>
              </a:rPr>
              <a:t>Regulatory Project Manager</a:t>
            </a:r>
            <a:endParaRPr lang="en-GB" sz="1250" b="0" i="0" kern="100" dirty="0">
              <a:solidFill>
                <a:srgbClr val="1F175A"/>
              </a:solidFill>
              <a:latin typeface="adalan Heading"/>
              <a:cs typeface="adalan Heading"/>
            </a:endParaRPr>
          </a:p>
          <a:p>
            <a:pPr marL="165100">
              <a:lnSpc>
                <a:spcPts val="1040"/>
              </a:lnSpc>
              <a:spcBef>
                <a:spcPts val="150"/>
              </a:spcBef>
              <a:spcAft>
                <a:spcPts val="200"/>
              </a:spcAft>
              <a:buNone/>
            </a:pPr>
            <a:r>
              <a:rPr lang="en-GB" sz="800" b="0" i="0" kern="100" dirty="0">
                <a:solidFill>
                  <a:srgbClr val="A94D08"/>
                </a:solidFill>
                <a:latin typeface="adalan Mono Medium"/>
                <a:cs typeface="adalan Mono Medium"/>
              </a:rPr>
              <a:t>2014-2018</a:t>
            </a:r>
            <a:r>
              <a:rPr lang="en-GB" sz="950" b="0" i="0" kern="100" dirty="0">
                <a:solidFill>
                  <a:srgbClr val="4B467A"/>
                </a:solidFill>
                <a:latin typeface="adalan Sans"/>
                <a:cs typeface="adalan Sans"/>
              </a:rPr>
              <a:t> · Banque Exemple — Paris</a:t>
            </a:r>
            <a:endParaRPr lang="en-GB" sz="800" b="0" i="0" kern="100" dirty="0">
              <a:solidFill>
                <a:srgbClr val="A94D08"/>
              </a:solidFill>
              <a:latin typeface="adalan Mono Medium"/>
              <a:cs typeface="adalan Mono Medium"/>
            </a:endParaRPr>
          </a:p>
          <a:p>
            <a:pPr marL="165100">
              <a:lnSpc>
                <a:spcPts val="1300"/>
              </a:lnSpc>
              <a:spcBef>
                <a:spcPts val="250"/>
              </a:spcBef>
              <a:spcAft>
                <a:spcPts val="0"/>
              </a:spcAft>
              <a:buNone/>
            </a:pPr>
            <a:r>
              <a:rPr lang="en-GB" sz="1000" b="1" i="0" kern="100" dirty="0">
                <a:solidFill>
                  <a:srgbClr val="1F175A"/>
                </a:solidFill>
                <a:latin typeface="adalan Sans"/>
                <a:cs typeface="adalan Sans"/>
              </a:rPr>
              <a:t>Assignment: </a:t>
            </a:r>
            <a:r>
              <a:rPr lang="en-GB" sz="1000" b="0" i="0" kern="100" dirty="0">
                <a:solidFill>
                  <a:srgbClr val="1F175A"/>
                </a:solidFill>
                <a:latin typeface="adalan Sans"/>
                <a:cs typeface="adalan Sans"/>
              </a:rPr>
              <a:t>bring risk reporting into line with BCBS 239.</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Map risk data and its controls</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Run the data quality remediation plan</a:t>
            </a:r>
            <a:endParaRPr lang="en-GB" sz="1000" b="1" i="0" kern="100" dirty="0">
              <a:solidFill>
                <a:srgbClr val="1F175A"/>
              </a:solidFill>
              <a:latin typeface="adalan Sans"/>
              <a:cs typeface="adalan Sans"/>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
            </a:r>
            <a:r>
              <a:rPr lang="en-GB" sz="1000" b="0" i="0" kern="100" dirty="0">
                <a:solidFill>
                  <a:srgbClr val="4B467A"/>
                </a:solidFill>
                <a:latin typeface="adalan Sans"/>
                <a:cs typeface="adalan Sans"/>
              </a:rPr>
              <a:t>Coordinate IT, risk and finance teams</a:t>
            </a:r>
            <a:endParaRPr lang="en-GB" sz="1000" b="1" i="0" kern="100" dirty="0">
              <a:solidFill>
                <a:srgbClr val="1F175A"/>
              </a:solidFill>
              <a:latin typeface="adalan Sans"/>
              <a:cs typeface="adalan Sans"/>
            </a:endParaRPr>
          </a:p>
          <a:p>
            <a:pPr marL="165100">
              <a:lnSpc>
                <a:spcPts val="1300"/>
              </a:lnSpc>
              <a:spcBef>
                <a:spcPts val="300"/>
              </a:spcBef>
              <a:spcAft>
                <a:spcPts val="0"/>
              </a:spcAft>
              <a:buNone/>
            </a:pPr>
            <a:r>
              <a:rPr lang="en-GB" sz="1000" b="1" i="0" kern="100" dirty="0">
                <a:solidFill>
                  <a:srgbClr val="1F175A"/>
                </a:solidFill>
                <a:latin typeface="adalan Sans"/>
                <a:cs typeface="adalan Sans"/>
              </a:rPr>
              <a:t>Environment: </a:t>
            </a:r>
            <a:r>
              <a:rPr lang="en-GB" sz="850" b="0" i="0" kern="100" dirty="0">
                <a:solidFill>
                  <a:srgbClr val="4B467A"/>
                </a:solidFill>
                <a:latin typeface="adalan Mono"/>
                <a:cs typeface="adalan Mono"/>
              </a:rPr>
              <a:t>Jira, SQL, Excel</a:t>
            </a:r>
            <a:endParaRPr lang="en-GB" sz="1000" b="1" i="0" kern="100" dirty="0">
              <a:solidFill>
                <a:srgbClr val="1F175A"/>
              </a:solidFill>
              <a:latin typeface="adalan Sans"/>
              <a:cs typeface="adalan Sans"/>
            </a:endParaRPr>
          </a:p>
          <a:p>
            <a:pPr marL="165100" indent="-165100">
              <a:lnSpc>
                <a:spcPts val="1020"/>
              </a:lnSpc>
              <a:spcBef>
                <a:spcPts val="1200"/>
              </a:spcBef>
              <a:spcAft>
                <a:spcPts val="200"/>
              </a:spcAft>
              <a:buClr>
                <a:srgbClr val="A94D08"/>
              </a:buClr>
              <a:buSzPct val="85000"/>
              <a:buFont typeface="adalan Mono"/>
              <a:buChar char="■"/>
            </a:pPr>
            <a:r>
              <a:rPr lang="en-GB" sz="850" b="0" i="0" cap="all" spc="136" kern="100" dirty="0">
                <a:solidFill>
                  <a:srgbClr val="A94D08"/>
                </a:solidFill>
                <a:latin typeface="adalan Mono Medium"/>
                <a:cs typeface="adalan Mono Medium"/>
              </a:rPr>
              <a:t>Other experience</a:t>
            </a:r>
            <a:endParaRPr lang="en-GB" sz="850" b="0" i="0" cap="all" spc="136" kern="100" dirty="0">
              <a:solidFill>
                <a:srgbClr val="A94D08"/>
              </a:solidFill>
              <a:latin typeface="adalan Mono Medium"/>
              <a:cs typeface="adalan Mono Medium"/>
            </a:endParaRPr>
          </a:p>
          <a:p>
            <a:pPr marL="304800" indent="-139700">
              <a:lnSpc>
                <a:spcPts val="1280"/>
              </a:lnSpc>
              <a:spcBef>
                <a:spcPts val="150"/>
              </a:spcBef>
              <a:spcAft>
                <a:spcPts val="0"/>
              </a:spcAft>
              <a:buClr>
                <a:srgbClr val="F9A66B"/>
              </a:buClr>
              <a:buSzPct val="60000"/>
              <a:buFont typeface="adalan Mono"/>
              <a:buChar char="■"/>
            </a:pPr>
            <a:r>
              <a:rPr lang="en-GB" sz="1000" b="1" i="0" kern="100" dirty="0">
                <a:solidFill>
                  <a:srgbClr val="1F175A"/>
                </a:solidFill>
                <a:latin typeface="adalan Sans"/>
                <a:cs typeface="adalan Sans"/>
              </a:rPr>
              <a:t>Business Analyst, Cabinet Exemple (2011-2014): </a:t>
            </a:r>
            <a:r>
              <a:rPr lang="en-GB" sz="1000" b="0" i="0" kern="100" dirty="0">
                <a:solidFill>
                  <a:srgbClr val="4B467A"/>
                </a:solidFill>
                <a:latin typeface="adalan Sans"/>
                <a:cs typeface="adalan Sans"/>
              </a:rPr>
              <a:t>retail banking, requirements gathering, specifications, acceptance testing</a:t>
            </a:r>
            <a:endParaRPr lang="en-GB" sz="1000" b="1" i="0" kern="100" dirty="0">
              <a:solidFill>
                <a:srgbClr val="1F175A"/>
              </a:solidFill>
              <a:latin typeface="adalan Sans"/>
              <a:cs typeface="adalan Sans"/>
            </a:endParaRPr>
          </a:p>
        </p:txBody>
      </p:sp>
    </p:spTree>
  </p:cSld>
  <p:clrMapOvr>
    <a:masterClrMapping/>
  </p:clrMapOvr>
</p:sld>
</file>

<file path=ppt/theme/theme1.xml><?xml version="1.0" encoding="utf-8"?>
<a:theme xmlns:a="http://schemas.openxmlformats.org/drawingml/2006/main" name="adalan">
  <a:themeElements>
    <a:clrScheme name="adalan">
      <a:dk1>
        <a:srgbClr val="1F175A"/>
      </a:dk1>
      <a:lt1>
        <a:srgbClr val="FFFFFF"/>
      </a:lt1>
      <a:dk2>
        <a:srgbClr val="150F44"/>
      </a:dk2>
      <a:lt2>
        <a:srgbClr val="F6F5FB"/>
      </a:lt2>
      <a:accent1>
        <a:srgbClr val="F9A66B"/>
      </a:accent1>
      <a:accent2>
        <a:srgbClr val="1F175A"/>
      </a:accent2>
      <a:accent3>
        <a:srgbClr val="5047B0"/>
      </a:accent3>
      <a:accent4>
        <a:srgbClr val="A94D08"/>
      </a:accent4>
      <a:accent5>
        <a:srgbClr val="A8A2DC"/>
      </a:accent5>
      <a:accent6>
        <a:srgbClr val="D96A1F"/>
      </a:accent6>
      <a:hlink>
        <a:srgbClr val="3A2FA0"/>
      </a:hlink>
      <a:folHlink>
        <a:srgbClr val="5047B0"/>
      </a:folHlink>
    </a:clrScheme>
    <a:fontScheme name="adalan">
      <a:majorFont>
        <a:latin typeface="adalan Display"/>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dalan San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Trame CV adalan</dc:title>
  <dc:subject/>
  <dc:creator>adalan</dc:creator>
  <cp:keywords/>
  <dc:description/>
  <cp:lastModifiedBy>adalan</cp:lastModifiedBy>
  <cp:revision>1</cp:revision>
  <dcterms:created xsi:type="dcterms:W3CDTF">2013-01-27T09:14:16Z</dcterms:created>
  <dcterms:modified xsi:type="dcterms:W3CDTF">2013-01-27T09:15:58Z</dcterms:modified>
  <cp:category/>
</cp:coreProperties>
</file>